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43" r:id="rId2"/>
    <p:sldId id="294" r:id="rId3"/>
    <p:sldId id="339" r:id="rId4"/>
    <p:sldId id="328" r:id="rId5"/>
    <p:sldId id="295" r:id="rId6"/>
    <p:sldId id="330" r:id="rId7"/>
    <p:sldId id="270" r:id="rId8"/>
    <p:sldId id="296" r:id="rId9"/>
    <p:sldId id="315" r:id="rId10"/>
    <p:sldId id="306" r:id="rId11"/>
    <p:sldId id="281" r:id="rId12"/>
    <p:sldId id="316" r:id="rId13"/>
    <p:sldId id="282" r:id="rId14"/>
    <p:sldId id="314" r:id="rId15"/>
    <p:sldId id="34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908"/>
    <p:restoredTop sz="82018"/>
  </p:normalViewPr>
  <p:slideViewPr>
    <p:cSldViewPr>
      <p:cViewPr>
        <p:scale>
          <a:sx n="105" d="100"/>
          <a:sy n="105" d="100"/>
        </p:scale>
        <p:origin x="286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8/2/25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27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97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53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9158C2E-AE46-ABE4-1EC4-AAC9FCD95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602FEA-F9B1-DE44-B702-03729D130C8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78BE0C-96B9-DA24-24D5-22D547E90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3D0D301-AD39-CB86-A052-429E8C49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9F64BDB-D84F-5A13-1EBA-98325CB0F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20E53-0505-2648-A61F-2B51289A1CD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489D10E-1E2F-6B8D-EC4E-FC5D5EE33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1F0D5C-88F6-2A93-9F24-4463E30AA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286000"/>
            <a:ext cx="8215064" cy="2209800"/>
          </a:xfrm>
        </p:spPr>
        <p:txBody>
          <a:bodyPr/>
          <a:lstStyle/>
          <a:p>
            <a:pPr eaLnBrk="1" hangingPunct="1"/>
            <a:r>
              <a:rPr lang="en-US" altLang="en-US" sz="6000" dirty="0" err="1"/>
              <a:t>RiskAssess</a:t>
            </a:r>
            <a:br>
              <a:rPr lang="en-US" altLang="en-US" dirty="0"/>
            </a:br>
            <a:r>
              <a:rPr lang="en-US" altLang="en-US" dirty="0"/>
              <a:t>for Food Tech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7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BCFB1F-6A3A-CF8C-F232-0A6EB15E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745"/>
            <a:ext cx="4732330" cy="55704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EF8C604-92A6-066C-0C4F-765D3B41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745"/>
            <a:ext cx="3801492" cy="67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44461"/>
            <a:ext cx="7772400" cy="697469"/>
          </a:xfrm>
        </p:spPr>
        <p:txBody>
          <a:bodyPr/>
          <a:lstStyle/>
          <a:p>
            <a:pPr eaLnBrk="1" hangingPunct="1"/>
            <a:r>
              <a:rPr lang="en-US" altLang="en-US" dirty="0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773324"/>
            <a:ext cx="8305800" cy="60846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Risk Assessment (LEGAL)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assistant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record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teacher/assistant/reviewer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Practical help (SAVE TIME)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shopping lists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recipe storage and sharing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&amp;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labelling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72008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5656" y="1124744"/>
            <a:ext cx="7292975" cy="56166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search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long term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2,700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88% AU, 87% QLD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9,000,000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&gt;100 RAFT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Food Tech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</a:p>
          <a:p>
            <a:pPr eaLnBrk="1" hangingPunct="1">
              <a:buNone/>
            </a:pPr>
            <a:r>
              <a:rPr lang="en-US" altLang="en-US" sz="2800" dirty="0"/>
              <a:t>• inexpensive ($350+GST per campus per year)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>
                <a:solidFill>
                  <a:srgbClr val="FF0000"/>
                </a:solidFill>
              </a:rPr>
              <a:t>BY LAW</a:t>
            </a:r>
            <a:r>
              <a:rPr lang="en-US" altLang="en-US" sz="3000" dirty="0"/>
              <a:t>, risk assessments must be carried out for all school activities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RiskAssess</a:t>
            </a:r>
            <a:r>
              <a:rPr lang="en-US" altLang="en-US" sz="3000" dirty="0"/>
              <a:t> offers the fastest/easiest way</a:t>
            </a:r>
            <a:br>
              <a:rPr lang="en-US" altLang="en-US" sz="3000" dirty="0"/>
            </a:br>
            <a:r>
              <a:rPr lang="en-US" altLang="en-US" sz="3000" dirty="0"/>
              <a:t>          _____________________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>
                <a:solidFill>
                  <a:srgbClr val="00B050"/>
                </a:solidFill>
              </a:rPr>
              <a:t>BONUS</a:t>
            </a:r>
            <a:r>
              <a:rPr lang="en-US" altLang="en-US" sz="3000" dirty="0"/>
              <a:t>: </a:t>
            </a:r>
            <a:r>
              <a:rPr lang="en-US" altLang="en-US" sz="3000" dirty="0" err="1"/>
              <a:t>RiskAssess</a:t>
            </a:r>
            <a:r>
              <a:rPr lang="en-US" altLang="en-US" sz="3000" dirty="0"/>
              <a:t> also provides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weekly shopping lists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recipe storage and sharing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labelling </a:t>
            </a: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39F0C150-624D-E12E-56F3-DBD605982D79}"/>
              </a:ext>
            </a:extLst>
          </p:cNvPr>
          <p:cNvSpPr/>
          <p:nvPr/>
        </p:nvSpPr>
        <p:spPr bwMode="auto">
          <a:xfrm>
            <a:off x="5724128" y="3861048"/>
            <a:ext cx="144016" cy="1296144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291E1-03B9-4920-E1EA-B6CCEC25798E}"/>
              </a:ext>
            </a:extLst>
          </p:cNvPr>
          <p:cNvSpPr txBox="1"/>
          <p:nvPr/>
        </p:nvSpPr>
        <p:spPr>
          <a:xfrm>
            <a:off x="5879160" y="3908955"/>
            <a:ext cx="171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</a:t>
            </a:r>
          </a:p>
          <a:p>
            <a:r>
              <a:rPr lang="en-US" dirty="0"/>
              <a:t>than other</a:t>
            </a:r>
          </a:p>
          <a:p>
            <a:r>
              <a:rPr lang="en-US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71535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8892480" cy="5760640"/>
          </a:xfrm>
        </p:spPr>
        <p:txBody>
          <a:bodyPr anchor="t"/>
          <a:lstStyle/>
          <a:p>
            <a:pPr algn="l" eaLnBrk="1" hangingPunct="1"/>
            <a:r>
              <a:rPr lang="en-US" altLang="en-US" sz="4000" dirty="0">
                <a:solidFill>
                  <a:srgbClr val="0070C0"/>
                </a:solidFill>
              </a:rPr>
              <a:t>• burns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cuts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allergies</a:t>
            </a:r>
            <a:br>
              <a:rPr lang="en-US" altLang="en-US" sz="4000" dirty="0"/>
            </a:br>
            <a:r>
              <a:rPr lang="en-US" altLang="en-US" sz="4000" dirty="0">
                <a:solidFill>
                  <a:srgbClr val="0070C0"/>
                </a:solidFill>
              </a:rPr>
              <a:t>• slips, trips, falls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fires</a:t>
            </a:r>
            <a:br>
              <a:rPr lang="en-US" altLang="en-US" sz="1200" dirty="0"/>
            </a:br>
            <a:r>
              <a:rPr lang="en-US" altLang="en-US" sz="4000" dirty="0">
                <a:solidFill>
                  <a:srgbClr val="0070C0"/>
                </a:solidFill>
              </a:rPr>
              <a:t>• fumes, </a:t>
            </a:r>
            <a:r>
              <a:rPr lang="en-US" altLang="en-US" sz="4000" dirty="0" err="1">
                <a:solidFill>
                  <a:srgbClr val="0070C0"/>
                </a:solidFill>
              </a:rPr>
              <a:t>vapours</a:t>
            </a:r>
            <a:br>
              <a:rPr lang="en-US" altLang="en-US" sz="4000" dirty="0"/>
            </a:br>
            <a:r>
              <a:rPr lang="en-US" altLang="en-US" sz="3600" dirty="0">
                <a:solidFill>
                  <a:srgbClr val="0070C0"/>
                </a:solidFill>
              </a:rPr>
              <a:t>• </a:t>
            </a:r>
            <a:r>
              <a:rPr lang="en-US" altLang="en-US" sz="4000" dirty="0">
                <a:solidFill>
                  <a:srgbClr val="0070C0"/>
                </a:solidFill>
              </a:rPr>
              <a:t>eye injuries </a:t>
            </a:r>
            <a:br>
              <a:rPr lang="en-US" altLang="en-US" sz="4000" dirty="0">
                <a:solidFill>
                  <a:srgbClr val="0070C0"/>
                </a:solidFill>
              </a:rPr>
            </a:br>
            <a:r>
              <a:rPr lang="en-US" altLang="en-US" sz="4000" dirty="0">
                <a:solidFill>
                  <a:srgbClr val="0070C0"/>
                </a:solidFill>
              </a:rPr>
              <a:t>• cleaning chemicals</a:t>
            </a:r>
            <a:br>
              <a:rPr lang="en-US" altLang="en-US" sz="4000" dirty="0">
                <a:solidFill>
                  <a:srgbClr val="0070C0"/>
                </a:solidFill>
              </a:rPr>
            </a:br>
            <a:r>
              <a:rPr lang="en-US" altLang="en-US" sz="4000" dirty="0">
                <a:solidFill>
                  <a:srgbClr val="0070C0"/>
                </a:solidFill>
              </a:rPr>
              <a:t>• electric shock, food poisoning, . . .</a:t>
            </a:r>
            <a:br>
              <a:rPr lang="en-US" altLang="en-US" sz="4000" dirty="0"/>
            </a:b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376" y="188640"/>
            <a:ext cx="638724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Kitchen hazards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</a:t>
            </a:r>
            <a:r>
              <a:rPr lang="en-US" altLang="en-US" sz="4000" dirty="0">
                <a:solidFill>
                  <a:srgbClr val="00B050"/>
                </a:solidFill>
              </a:rPr>
              <a:t>assess the risks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</a:t>
            </a:r>
            <a:r>
              <a:rPr lang="en-US" altLang="en-US" sz="4000" dirty="0">
                <a:solidFill>
                  <a:srgbClr val="00B050"/>
                </a:solidFill>
              </a:rPr>
              <a:t>introduce control measures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48680"/>
            <a:ext cx="750878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kern="0" dirty="0"/>
              <a:t>Given the hazards . . . .</a:t>
            </a:r>
          </a:p>
          <a:p>
            <a:pPr algn="l" eaLnBrk="1" hangingPunct="1"/>
            <a:r>
              <a:rPr lang="en-US" altLang="en-US" kern="0" dirty="0"/>
              <a:t>it seems like a good idea to </a:t>
            </a:r>
            <a:endParaRPr lang="en-US" altLang="en-US" sz="3600" kern="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4289EE-3E4D-EBEF-C7EC-BF9BA143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97" y="4509120"/>
            <a:ext cx="628465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kern="0" dirty="0">
                <a:solidFill>
                  <a:srgbClr val="FF0000"/>
                </a:solidFill>
              </a:rPr>
              <a:t>This is required by law</a:t>
            </a:r>
            <a:endParaRPr lang="en-US" altLang="en-US" sz="36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2011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Risk assessments must take into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Each class doing each experiment should be the subject of a separate risk assessment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5256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CDA9594-B322-9D8C-6CDD-C9176F20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769" y="2552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CC31D56-F864-26BC-7B5A-15A28F0C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6083"/>
            <a:ext cx="7772400" cy="4171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Severity (risk level) may be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Low</a:t>
            </a:r>
            <a:r>
              <a:rPr lang="en-US" altLang="en-US" dirty="0"/>
              <a:t>        </a:t>
            </a:r>
            <a:r>
              <a:rPr lang="en-US" altLang="en-US" dirty="0">
                <a:solidFill>
                  <a:srgbClr val="FFC000"/>
                </a:solidFill>
              </a:rPr>
              <a:t>Medium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FF0000"/>
                </a:solidFill>
              </a:rPr>
              <a:t>High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C00000"/>
                </a:solidFill>
              </a:rPr>
              <a:t>Extreme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DBB93C-D2B4-557E-1328-14470901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8" y="5445224"/>
            <a:ext cx="7272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1DD0E6C-167F-3C91-A4A9-815690BE2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B9EB4-6137-88B4-3E59-4E639CF3EE0B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E1278-BF11-13AC-860D-064A3F7A13F2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BDCEF-8958-FCB4-CB39-857D76B295D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B58A-0F35-63A8-999A-A7133F7F600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2041C63-7FED-0E8E-BFDE-6BF76C3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8A5E3200-54C5-8031-8E7C-844B824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A589636-B210-C837-1AB0-B738BD9A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F3E11655-D9B0-A6CF-EA70-9EBE41C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69" y="3005931"/>
            <a:ext cx="25923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</a:rPr>
              <a:t>ACTIVITY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31F9D-969F-B49F-92FB-92B057A9428B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14A1B-E15A-0968-6DCA-7864A758BD00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9FC19C-0CE4-F65B-B38B-D8892A2FDB1F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68C4B-61B4-8D63-AFE8-B743CD593BB9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E385F-7FD9-F0A8-879D-9D2E742E4FD0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1A24D8-19E1-A16A-087B-7532F06FB242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Rectangle 2">
            <a:extLst>
              <a:ext uri="{FF2B5EF4-FFF2-40B4-BE49-F238E27FC236}">
                <a16:creationId xmlns:a16="http://schemas.microsoft.com/office/drawing/2014/main" id="{5D3977B7-5B59-AFB6-8CDA-E093F1F1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18488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 for Food Tech?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013" y="1196752"/>
            <a:ext cx="8280152" cy="5661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web-based </a:t>
            </a:r>
            <a:r>
              <a:rPr lang="en-US" altLang="en-US" sz="3500" dirty="0">
                <a:solidFill>
                  <a:srgbClr val="00B050"/>
                </a:solidFill>
              </a:rPr>
              <a:t>risk assessment tool</a:t>
            </a:r>
            <a:br>
              <a:rPr lang="en-US" altLang="en-US" sz="3500" dirty="0"/>
            </a:br>
            <a:r>
              <a:rPr lang="en-US" altLang="en-US" sz="3500" dirty="0"/>
              <a:t>  - </a:t>
            </a:r>
            <a:r>
              <a:rPr lang="en-US" altLang="en-US" sz="3500" dirty="0" err="1"/>
              <a:t>customised</a:t>
            </a:r>
            <a:r>
              <a:rPr lang="en-US" altLang="en-US" sz="3500" dirty="0"/>
              <a:t> to the school situation</a:t>
            </a:r>
            <a:br>
              <a:rPr lang="en-US" altLang="en-US" sz="3500" dirty="0"/>
            </a:br>
            <a:r>
              <a:rPr lang="en-US" altLang="en-US" sz="3500" dirty="0"/>
              <a:t>  - electronic templates (AU/ISO)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safety information </a:t>
            </a:r>
            <a:r>
              <a:rPr lang="en-US" altLang="en-US" sz="3500" dirty="0"/>
              <a:t>on 1000 food items</a:t>
            </a:r>
            <a:br>
              <a:rPr lang="en-US" altLang="en-US" sz="3500" dirty="0"/>
            </a:br>
            <a:r>
              <a:rPr lang="en-US" altLang="en-US" sz="3500" dirty="0"/>
              <a:t>and 600 kitchen equipment items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shopping lists</a:t>
            </a:r>
            <a:br>
              <a:rPr lang="en-US" altLang="en-US" sz="3500" dirty="0"/>
            </a:br>
            <a:r>
              <a:rPr lang="en-US" altLang="en-US" sz="3500" dirty="0"/>
              <a:t>  - AI unit conversion, stored densities</a:t>
            </a:r>
            <a:br>
              <a:rPr lang="en-US" altLang="en-US" sz="3500" dirty="0"/>
            </a:br>
            <a:r>
              <a:rPr lang="en-US" altLang="en-US" sz="3500" dirty="0"/>
              <a:t>  - combined lists, e.g. week’s shopping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ordering, scheduling</a:t>
            </a:r>
            <a:r>
              <a:rPr lang="en-US" altLang="en-US" sz="3500" dirty="0"/>
              <a:t> &amp; labelling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>
                <a:solidFill>
                  <a:srgbClr val="00B050"/>
                </a:solidFill>
              </a:rPr>
              <a:t>recipe storage</a:t>
            </a:r>
            <a:r>
              <a:rPr lang="en-US" altLang="en-US" sz="3500" dirty="0"/>
              <a:t> and sharing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115885</TotalTime>
  <Words>693</Words>
  <Application>Microsoft Macintosh PowerPoint</Application>
  <PresentationFormat>On-screen Show (4:3)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Blank Presentation</vt:lpstr>
      <vt:lpstr>RiskAssess for Food Tech</vt:lpstr>
      <vt:lpstr>• burns • cuts • allergies • slips, trips, falls • fires • fumes, vapours • eye injuries  • cleaning chemicals • electric shock, food poisoning, . . .  </vt:lpstr>
      <vt:lpstr>• assess the risks  • introduce control measures</vt:lpstr>
      <vt:lpstr>Work Health &amp; Safety Act 2011</vt:lpstr>
      <vt:lpstr>The law</vt:lpstr>
      <vt:lpstr>• reduce injuries  • increase legal protection</vt:lpstr>
      <vt:lpstr>Risk assessment</vt:lpstr>
      <vt:lpstr>Assess risks</vt:lpstr>
      <vt:lpstr>What is RiskAssess for Food Tech?</vt:lpstr>
      <vt:lpstr>PowerPoint Presentation</vt:lpstr>
      <vt:lpstr>Logic</vt:lpstr>
      <vt:lpstr>Electronic system</vt:lpstr>
      <vt:lpstr>Details</vt:lpstr>
      <vt:lpstr>DEMO</vt:lpstr>
      <vt:lpstr>Conclusion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372</cp:revision>
  <cp:lastPrinted>2022-06-20T07:40:14Z</cp:lastPrinted>
  <dcterms:created xsi:type="dcterms:W3CDTF">2008-09-14T02:46:40Z</dcterms:created>
  <dcterms:modified xsi:type="dcterms:W3CDTF">2025-08-05T06:54:04Z</dcterms:modified>
</cp:coreProperties>
</file>