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4" r:id="rId3"/>
    <p:sldId id="309" r:id="rId4"/>
    <p:sldId id="315" r:id="rId5"/>
    <p:sldId id="306" r:id="rId6"/>
    <p:sldId id="287" r:id="rId7"/>
    <p:sldId id="281" r:id="rId8"/>
    <p:sldId id="316" r:id="rId9"/>
    <p:sldId id="282" r:id="rId10"/>
    <p:sldId id="314" r:id="rId11"/>
    <p:sldId id="276" r:id="rId12"/>
    <p:sldId id="310" r:id="rId13"/>
    <p:sldId id="308" r:id="rId14"/>
    <p:sldId id="324" r:id="rId15"/>
    <p:sldId id="32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6"/>
    <p:restoredTop sz="82024"/>
  </p:normalViewPr>
  <p:slideViewPr>
    <p:cSldViewPr>
      <p:cViewPr varScale="1">
        <p:scale>
          <a:sx n="106" d="100"/>
          <a:sy n="106" d="100"/>
        </p:scale>
        <p:origin x="27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11/4/23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F097BC-21A6-814D-9EE1-636325157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947AB-A8D4-904E-AE0E-7E49848789BA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11586-98EB-8248-AB55-B37B40F3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446801-48BA-1442-8861-8E36F300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11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22B6317F-3DAD-1640-836E-64C25DF94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18568C-470D-D346-9224-ACC0B2CC7CC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798C111-2822-2D4E-9F46-8B3460638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493A5FE-DA9A-A044-8D93-43C3F24E6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783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E3226B0-0847-B744-822E-1D6E16155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DC0F42-A14D-7E46-A163-2417E7E0698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5D90B60-80B3-234C-A2ED-AD923ECF7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6492B6A-909A-1245-AD0D-9BFD65FA2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318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4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F4A909F-C393-9A40-B044-A96E8D8E5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BC6B9A-7288-5D4E-A266-911CBE7CC3D3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7740F6A8-4FD5-F948-BB7C-2AC7836919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DF5FFE-D418-AC41-977D-D47F7236E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7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2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9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77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Introduction to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8318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D51194D-A3C0-4246-8DD5-77FDE75F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Advantages of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859C4385-CBE0-6B4B-AB69-1CD02C6BA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767480"/>
            <a:ext cx="8370887" cy="4539952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proper consideration of risks and control measures 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 err="1"/>
              <a:t>standardisation</a:t>
            </a:r>
            <a:endParaRPr lang="en-US" altLang="en-US" sz="3000" dirty="0"/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storage of records for legal purposes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communication between teachers and lab technicians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discourages spur-of-the-moment experiments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useful for new/inexperienced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60124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9A909EF0-9539-004E-8F3B-A532B6934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Even more!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48726AF4-867B-B34B-B397-FE6C3AEBD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688" y="1769068"/>
            <a:ext cx="6984776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prac</a:t>
            </a:r>
            <a:r>
              <a:rPr lang="en-US" altLang="en-US" sz="3000" dirty="0"/>
              <a:t> ordering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GHS labelling</a:t>
            </a:r>
            <a:br>
              <a:rPr lang="en-US" altLang="en-US" sz="3000" dirty="0"/>
            </a:br>
            <a:r>
              <a:rPr lang="en-US" altLang="en-US" sz="3000" dirty="0"/>
              <a:t>- standard</a:t>
            </a:r>
            <a:br>
              <a:rPr lang="en-US" altLang="en-US" sz="3000" dirty="0"/>
            </a:br>
            <a:r>
              <a:rPr lang="en-US" altLang="en-US" sz="3000" dirty="0"/>
              <a:t>- custom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000" dirty="0"/>
              <a:t>• disposal advice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And an exciting video . . 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   “Getting Started with </a:t>
            </a:r>
            <a:r>
              <a:rPr lang="en-US" altLang="en-US" sz="3000" dirty="0" err="1">
                <a:solidFill>
                  <a:srgbClr val="00B050"/>
                </a:solidFill>
              </a:rPr>
              <a:t>RiskAssess</a:t>
            </a:r>
            <a:r>
              <a:rPr lang="en-US" altLang="en-US" sz="3000" dirty="0">
                <a:solidFill>
                  <a:srgbClr val="00B050"/>
                </a:solidFill>
              </a:rPr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starring Phillip and Eva!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2836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32208ED-DFA6-C64C-AC74-9C8B147D0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Outcomes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C21DF87-CACD-3043-B304-6509C8B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55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frequency of injuries </a:t>
            </a:r>
            <a:br>
              <a:rPr lang="en-US" altLang="en-US" sz="3000" dirty="0"/>
            </a:br>
            <a:r>
              <a:rPr lang="en-US" altLang="en-US" sz="3000" dirty="0"/>
              <a:t>  - to students</a:t>
            </a:r>
            <a:br>
              <a:rPr lang="en-US" altLang="en-US" sz="3000" dirty="0"/>
            </a:br>
            <a:r>
              <a:rPr lang="en-US" altLang="en-US" sz="3000" dirty="0"/>
              <a:t>  - to school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costs for paperwork, litigation and payouts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compliance with the law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helps maintain variety of chemicals and equipment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000" dirty="0"/>
              <a:t>• easy ordering, scheduling and labelling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75114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2700 schools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VIC: 590 (101%)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580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VIC: 165 (28%)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200 schools</a:t>
            </a:r>
          </a:p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VIC: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50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VIC: 5</a:t>
            </a: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1067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44824"/>
            <a:ext cx="6696992" cy="2880320"/>
          </a:xfrm>
        </p:spPr>
        <p:txBody>
          <a:bodyPr/>
          <a:lstStyle/>
          <a:p>
            <a:pPr algn="l" eaLnBrk="1" hangingPunct="1"/>
            <a:r>
              <a:rPr lang="en-US" altLang="en-US" sz="4000" dirty="0"/>
              <a:t>• reduce injuries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• increase legal protection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95" y="836712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Why do risk assessments?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069789C0-AA07-E848-962F-74871FE1C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736" y="1312862"/>
            <a:ext cx="6192688" cy="514047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 err="1"/>
              <a:t>behaviour</a:t>
            </a:r>
            <a:r>
              <a:rPr lang="en-US" altLang="en-US" sz="3000" b="1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. . . . . . . 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Issues may, and commonly will,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differ from class to class.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No one hat fits all!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7A2DA-B240-BD48-A47E-610E41527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446" y="260648"/>
            <a:ext cx="8655050" cy="792088"/>
          </a:xfrm>
        </p:spPr>
        <p:txBody>
          <a:bodyPr/>
          <a:lstStyle/>
          <a:p>
            <a:pPr eaLnBrk="1" hangingPunct="1"/>
            <a:r>
              <a:rPr lang="en-US" altLang="en-US" dirty="0"/>
              <a:t>Issues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869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</a:t>
            </a:r>
            <a:r>
              <a:rPr lang="en-US" altLang="en-US" dirty="0" err="1"/>
              <a:t>RiskAssess</a:t>
            </a:r>
            <a:r>
              <a:rPr lang="en-US" altLang="en-US" dirty="0"/>
              <a:t>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848" y="1792288"/>
            <a:ext cx="8280152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web-based risk assessment tool 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</a:t>
            </a:r>
            <a:r>
              <a:rPr lang="en-US" altLang="en-US" sz="3500" dirty="0" err="1"/>
              <a:t>customised</a:t>
            </a:r>
            <a:r>
              <a:rPr lang="en-US" altLang="en-US" sz="3500" dirty="0"/>
              <a:t> to the school situation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provides</a:t>
            </a:r>
            <a:br>
              <a:rPr lang="en-US" altLang="en-US" sz="3500" dirty="0"/>
            </a:br>
            <a:r>
              <a:rPr lang="en-US" altLang="en-US" sz="3500" dirty="0"/>
              <a:t>  - electronic templates (AU/ISO)</a:t>
            </a:r>
            <a:br>
              <a:rPr lang="en-US" altLang="en-US" sz="3500" dirty="0"/>
            </a:br>
            <a:r>
              <a:rPr lang="en-US" altLang="en-US" sz="3500" dirty="0"/>
              <a:t>  - databases of information on risks   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easy sharing of risk assessments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plus ordering, scheduling &amp; labelling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35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2607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448ED-030D-FF43-A115-967528BC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81634"/>
            <a:ext cx="4810082" cy="5255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3DEEC-C4B7-5F46-8BAB-56675A243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61257"/>
            <a:ext cx="3918857" cy="66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80CDDA5-D216-224F-8AB3-77885EFB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113"/>
            <a:ext cx="38179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2060DCE1-2415-F048-A373-2BC40D49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7463"/>
            <a:ext cx="31670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5B42CE28-E069-1341-8A01-B54B5320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113"/>
            <a:ext cx="190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>
            <a:extLst>
              <a:ext uri="{FF2B5EF4-FFF2-40B4-BE49-F238E27FC236}">
                <a16:creationId xmlns:a16="http://schemas.microsoft.com/office/drawing/2014/main" id="{7B375188-A1CA-024F-BCC6-77E149A8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44650"/>
            <a:ext cx="14017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>
            <a:extLst>
              <a:ext uri="{FF2B5EF4-FFF2-40B4-BE49-F238E27FC236}">
                <a16:creationId xmlns:a16="http://schemas.microsoft.com/office/drawing/2014/main" id="{00DF2FA8-6DE3-764B-A245-7A6CE828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425575"/>
            <a:ext cx="31480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>
            <a:extLst>
              <a:ext uri="{FF2B5EF4-FFF2-40B4-BE49-F238E27FC236}">
                <a16:creationId xmlns:a16="http://schemas.microsoft.com/office/drawing/2014/main" id="{828CD0A7-7529-CC4F-9B15-BC1E03B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7963"/>
            <a:ext cx="2000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extLst>
              <a:ext uri="{FF2B5EF4-FFF2-40B4-BE49-F238E27FC236}">
                <a16:creationId xmlns:a16="http://schemas.microsoft.com/office/drawing/2014/main" id="{69EF6E30-BA8D-5F4E-957C-B98B8C4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71775"/>
            <a:ext cx="1995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6">
            <a:extLst>
              <a:ext uri="{FF2B5EF4-FFF2-40B4-BE49-F238E27FC236}">
                <a16:creationId xmlns:a16="http://schemas.microsoft.com/office/drawing/2014/main" id="{0D8200BD-EBD5-944C-85B3-20EE19F0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951163"/>
            <a:ext cx="2181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" descr="Screen Shot 2017-08-24 at 11.17.50 AM.png">
            <a:extLst>
              <a:ext uri="{FF2B5EF4-FFF2-40B4-BE49-F238E27FC236}">
                <a16:creationId xmlns:a16="http://schemas.microsoft.com/office/drawing/2014/main" id="{A0CAB002-C128-FE49-AAA5-E80E88D618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30675"/>
            <a:ext cx="37766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Screen Shot 2017-08-23 at 4.57.15 PM.png">
            <a:extLst>
              <a:ext uri="{FF2B5EF4-FFF2-40B4-BE49-F238E27FC236}">
                <a16:creationId xmlns:a16="http://schemas.microsoft.com/office/drawing/2014/main" id="{F544124D-1865-EF44-A853-560AE3983A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729288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 descr="Screen Shot 2017-08-23 at 4.59.46 PM.png">
            <a:extLst>
              <a:ext uri="{FF2B5EF4-FFF2-40B4-BE49-F238E27FC236}">
                <a16:creationId xmlns:a16="http://schemas.microsoft.com/office/drawing/2014/main" id="{4899A5F2-A4B3-2245-956A-3368B1AC0B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4889500"/>
            <a:ext cx="1366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0">
            <a:extLst>
              <a:ext uri="{FF2B5EF4-FFF2-40B4-BE49-F238E27FC236}">
                <a16:creationId xmlns:a16="http://schemas.microsoft.com/office/drawing/2014/main" id="{965B27CD-1933-2444-8174-46E304EB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819400"/>
            <a:ext cx="142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2">
            <a:extLst>
              <a:ext uri="{FF2B5EF4-FFF2-40B4-BE49-F238E27FC236}">
                <a16:creationId xmlns:a16="http://schemas.microsoft.com/office/drawing/2014/main" id="{9ECBA623-0CEC-344A-9CEA-2E172557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040188"/>
            <a:ext cx="1373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4">
            <a:extLst>
              <a:ext uri="{FF2B5EF4-FFF2-40B4-BE49-F238E27FC236}">
                <a16:creationId xmlns:a16="http://schemas.microsoft.com/office/drawing/2014/main" id="{477C792E-5458-C243-A9B6-6C33B23A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798888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FC7AD8-0F65-304A-A4D5-E5242496AE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68576" y="4638579"/>
            <a:ext cx="3064856" cy="22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7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separate sections for teacher and lab technician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initial assessment of inherent risk</a:t>
            </a:r>
            <a:br>
              <a:rPr lang="en-US" altLang="en-US" sz="3000" dirty="0"/>
            </a:br>
            <a:r>
              <a:rPr lang="en-US" altLang="en-US" sz="3000" dirty="0"/>
              <a:t>- if low, go to end</a:t>
            </a:r>
            <a:br>
              <a:rPr lang="en-US" altLang="en-US" sz="3000" dirty="0"/>
            </a:br>
            <a:r>
              <a:rPr lang="en-US" altLang="en-US" sz="3000" dirty="0"/>
              <a:t>- if medium or more, record control measures</a:t>
            </a:r>
            <a:br>
              <a:rPr lang="en-US" altLang="en-US" sz="3000" dirty="0"/>
            </a:br>
            <a:r>
              <a:rPr lang="en-US" altLang="en-US" sz="3000" dirty="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cross-checking by teacher/tech/reviewer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scheduling, ordering, labelling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inexpensive ($350+GST per campus per year)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672" y="1556792"/>
            <a:ext cx="7292975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search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long term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</a:t>
            </a:r>
            <a:r>
              <a:rPr lang="en-US" altLang="en-US" sz="2800" i="1" dirty="0" err="1">
                <a:solidFill>
                  <a:srgbClr val="00B0F0"/>
                </a:solidFill>
              </a:rPr>
              <a:t>RiskAssess</a:t>
            </a:r>
            <a:r>
              <a:rPr lang="en-US" altLang="en-US" sz="2800" i="1" dirty="0">
                <a:solidFill>
                  <a:srgbClr val="00B0F0"/>
                </a:solidFill>
              </a:rPr>
              <a:t>: 2,700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82% AU, 101% VIC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6,500,000 risk assessments</a:t>
            </a:r>
            <a:endParaRPr lang="en-US" altLang="en-US" sz="2400" i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96382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dirty="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nothing to install on computer, tablet or phone</a:t>
            </a:r>
            <a:br>
              <a:rPr lang="en-US" altLang="en-US" sz="3000" dirty="0"/>
            </a:br>
            <a:r>
              <a:rPr lang="en-US" altLang="en-US" sz="3000" dirty="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minimal data entry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complements SDSs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continuing input from science staff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support and advice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84936</TotalTime>
  <Words>458</Words>
  <Application>Microsoft Macintosh PowerPoint</Application>
  <PresentationFormat>On-screen Show (4:3)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</vt:lpstr>
      <vt:lpstr>Blank Presentation</vt:lpstr>
      <vt:lpstr>Introduction to RiskAssess</vt:lpstr>
      <vt:lpstr>• reduce injuries  • increase legal protection</vt:lpstr>
      <vt:lpstr>Issues</vt:lpstr>
      <vt:lpstr>What is RiskAssess?</vt:lpstr>
      <vt:lpstr>PowerPoint Presentation</vt:lpstr>
      <vt:lpstr>PowerPoint Presentation</vt:lpstr>
      <vt:lpstr>Logic</vt:lpstr>
      <vt:lpstr>Electronic system</vt:lpstr>
      <vt:lpstr>Details</vt:lpstr>
      <vt:lpstr>DEMO</vt:lpstr>
      <vt:lpstr>Advantages of RiskAssess</vt:lpstr>
      <vt:lpstr>Even more!</vt:lpstr>
      <vt:lpstr>Outcomes</vt:lpstr>
      <vt:lpstr>2700 schools VIC: 590 (101%)</vt:lpstr>
      <vt:lpstr>Questions?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328</cp:revision>
  <cp:lastPrinted>2022-06-20T07:40:14Z</cp:lastPrinted>
  <dcterms:created xsi:type="dcterms:W3CDTF">2008-09-14T02:46:40Z</dcterms:created>
  <dcterms:modified xsi:type="dcterms:W3CDTF">2023-11-03T23:57:36Z</dcterms:modified>
</cp:coreProperties>
</file>