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356" r:id="rId3"/>
    <p:sldId id="363" r:id="rId4"/>
    <p:sldId id="366" r:id="rId5"/>
    <p:sldId id="364" r:id="rId6"/>
    <p:sldId id="368" r:id="rId7"/>
    <p:sldId id="369" r:id="rId8"/>
    <p:sldId id="367" r:id="rId9"/>
    <p:sldId id="359" r:id="rId10"/>
    <p:sldId id="370" r:id="rId11"/>
    <p:sldId id="371" r:id="rId12"/>
    <p:sldId id="372" r:id="rId13"/>
    <p:sldId id="373" r:id="rId14"/>
    <p:sldId id="361" r:id="rId15"/>
    <p:sldId id="330" r:id="rId16"/>
    <p:sldId id="365" r:id="rId1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–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A107856-5554-42FB-B03E-39F5DBC370BA}" styleName="Medium Style 4 –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A488322-F2BA-4B5B-9748-0D474271808F}" styleName="Medium Style 3 –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FD4443E-F989-4FC4-A0C8-D5A2AF1F390B}" styleName="Dark Style 1 –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DF18680-E054-41AD-8BC1-D1AEF772440D}" styleName="Medium Style 2 –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646"/>
    <p:restoredTop sz="82055"/>
  </p:normalViewPr>
  <p:slideViewPr>
    <p:cSldViewPr snapToGrid="0">
      <p:cViewPr varScale="1">
        <p:scale>
          <a:sx n="103" d="100"/>
          <a:sy n="103" d="100"/>
        </p:scale>
        <p:origin x="2992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A54900-4329-8F45-97BD-0532BFD93DB0}" type="datetimeFigureOut">
              <a:rPr lang="en-US" smtClean="0"/>
              <a:t>10/27/26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ED4D45-94DD-3145-B909-6D9D8C7BC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477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ED4D45-94DD-3145-B909-6D9D8C7BC16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81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92DE6-A50A-1C80-272B-7290B429E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>
            <a:extLst>
              <a:ext uri="{FF2B5EF4-FFF2-40B4-BE49-F238E27FC236}">
                <a16:creationId xmlns:a16="http://schemas.microsoft.com/office/drawing/2014/main" id="{0F6E72AD-040C-FE87-FA35-58A9C25868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D152A16-8688-A44F-A61A-685E2DBB75B0}" type="slidenum">
              <a:rPr lang="en-US" sz="1200"/>
              <a:pPr/>
              <a:t>2</a:t>
            </a:fld>
            <a:endParaRPr lang="en-US" sz="1200"/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CCFF540C-A60E-2447-3009-AB34374DA1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03A4F28F-F42A-F8ED-2B7F-7A9FB579AC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62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ED4D45-94DD-3145-B909-6D9D8C7BC16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897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1EE8BE-1436-1574-D1C3-0A7CA5211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2A6B3D-2D90-A62C-3D76-D654F9904F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1805E8-3E69-E1D2-11AE-2F99F71848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D401FC-1D0E-5BFF-DF20-F581DE3015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ED4D45-94DD-3145-B909-6D9D8C7BC16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715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DFF40-A09E-4433-0297-C160C1EB7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A9E2B0-3927-6706-07DC-3A7E4B2322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44D653-B2DC-8A4B-FDEE-AA77ED61E2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F6266F-0E14-5FCC-839F-2EA291BBB9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ED4D45-94DD-3145-B909-6D9D8C7BC16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8407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15165A-BA21-BC5E-ECB1-D86B7BAAE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8E6AC1-292C-6468-1ED2-7577248F57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057E61-29A5-DE1C-D97D-192FE6CFB3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0DE880-8CD6-2178-2E54-D4D949A699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ED4D45-94DD-3145-B909-6D9D8C7BC16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1671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66D855-6933-5778-1A0F-126FA48C6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>
            <a:extLst>
              <a:ext uri="{FF2B5EF4-FFF2-40B4-BE49-F238E27FC236}">
                <a16:creationId xmlns:a16="http://schemas.microsoft.com/office/drawing/2014/main" id="{722B9BD1-3A7F-F540-B024-006DF4A452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D152A16-8688-A44F-A61A-685E2DBB75B0}" type="slidenum">
              <a:rPr lang="en-US" sz="1200"/>
              <a:pPr/>
              <a:t>7</a:t>
            </a:fld>
            <a:endParaRPr lang="en-US" sz="1200"/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EF0D9B31-FE61-7958-16C9-85F4E4E023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09D3FF6B-2988-A871-4F10-B014BBBD3E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9067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4E4B83-85E5-3EFC-2C78-7FED11DA9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D9CF62-38A1-23D0-8DD6-F43E59061A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28E64E-DBCB-2B71-620B-6FD52E3AA7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5CF344-6701-9676-8257-00117C1BE1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ED4D45-94DD-3145-B909-6D9D8C7BC16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2772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9FCFB0-81E1-B63F-C152-BFABA56557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>
            <a:extLst>
              <a:ext uri="{FF2B5EF4-FFF2-40B4-BE49-F238E27FC236}">
                <a16:creationId xmlns:a16="http://schemas.microsoft.com/office/drawing/2014/main" id="{90583CF7-7FB2-83DA-5E7E-A9CFDA5B57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D152A16-8688-A44F-A61A-685E2DBB75B0}" type="slidenum">
              <a:rPr lang="en-US" sz="1200"/>
              <a:pPr/>
              <a:t>9</a:t>
            </a:fld>
            <a:endParaRPr lang="en-US" sz="1200"/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D9EF4813-2CDA-976A-0B08-1A207C90BB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80AB33C2-C179-F4EE-13CD-8310E7665F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7763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51C6FE-91A1-7DD7-B0DD-C330E24350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919ABA-ADAE-BEDB-BD00-6EE0C055A0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96E727-37B8-9C37-08E4-00A95B2A2F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57245A-CD09-F487-EF29-A9DE8A78C5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ED4D45-94DD-3145-B909-6D9D8C7BC16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9685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AC150-C3D6-B2FB-69EA-ABB962266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85B94A-E8D0-3F4C-257E-BEA5DE3A36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2C202C-3222-F48A-6A88-640DFE1459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A60A7C-A731-4ED0-AAEA-3FD925759F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ED4D45-94DD-3145-B909-6D9D8C7BC16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7196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36E922-C42E-08EC-0823-53A58D98F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D571DE-625D-C746-5E1F-D486157D2F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DFA0A3-5350-7CDE-70DB-612F7DA959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6CC21C-99AA-A4E6-4479-1C1537A63B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ED4D45-94DD-3145-B909-6D9D8C7BC16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6639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253DE5-AD9E-C22A-3B71-E667E3B6A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075100-B5FE-98FB-BB7A-A597D7DD32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84161B-EECA-8292-9C6D-DF435E872B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F2B40A-50A3-0234-5F2D-B88DC02EBD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ED4D45-94DD-3145-B909-6D9D8C7BC16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2502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D152A16-8688-A44F-A61A-685E2DBB75B0}" type="slidenum">
              <a:rPr lang="en-US" sz="1200"/>
              <a:pPr/>
              <a:t>15</a:t>
            </a:fld>
            <a:endParaRPr lang="en-US" sz="1200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9171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A68DF-DEF6-BC6E-45BC-2765501C1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>
            <a:extLst>
              <a:ext uri="{FF2B5EF4-FFF2-40B4-BE49-F238E27FC236}">
                <a16:creationId xmlns:a16="http://schemas.microsoft.com/office/drawing/2014/main" id="{D7EEF9AC-8D3D-5DBB-10C8-592F2A50241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0D152A16-8688-A44F-A61A-685E2DBB75B0}" type="slidenum">
              <a:rPr lang="en-US" sz="1200"/>
              <a:pPr/>
              <a:t>16</a:t>
            </a:fld>
            <a:endParaRPr lang="en-US" sz="1200"/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E17F6A61-FBD8-BEFA-C6CE-FF91FFCC79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A9C1D842-BFDE-2E93-7AA1-6774E10B9E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9649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AU"/>
              <a:t>Click to edit Master subtitle style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6C180C7-D8F3-9C40-920B-79A9CCD221D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454D72D-9061-654E-A394-19214118EF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71B29B9-C89D-2F4D-8FE6-2DB1456E8B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B92F7E-AF63-9842-B10A-EDCB845AFAF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5281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40BA6B9-DD46-3749-B600-3775CA6371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C5431D4-7A8A-8E42-8A21-A4A7ADCC3A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3349B15-A780-EA4C-97EF-5FA678B4A4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3CFF33-DE18-2040-AEE8-F55E84543AD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2615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F146059-68C9-6940-8133-9063A765B3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A89DB68-02B5-5C46-8169-CAC4A46B9B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53A10DB-D166-7B42-857B-943B896D2D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32170A-94A5-F741-9E77-06CAECCC688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037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F9124B-94AE-DD46-9DBD-AAE7D69D02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8208D4-40A8-C342-A4E5-5A52B62EA5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99C3ABB-EB14-5146-895B-BCDC674229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52F326-2981-F947-8C0E-CA582F0862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2828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88B41BF-67F9-FA4B-8CDB-F2B26BFA20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957C665-E470-6D44-9018-CC619A172A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9846AAFA-7688-7142-8A93-FDF540C75E6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DF4F55-3437-A948-9FD0-8F9FB3E7C8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7604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D0C862B-FE9A-9C4E-87B6-CEEB319AC2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E60E3AA-849C-1846-9706-E3322A97A86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DDC42BE-613E-8249-B013-2B62EB714D9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861F7F-1CDB-E949-8E52-39D57EAC1DC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33992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D229F93A-7075-1843-BC99-B5CE6154D6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9D68FD3-359C-A544-9D09-B838FD5F00A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E7F9588-F001-3C43-8E64-5C28C1B2E3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4DEB51-1045-E945-992D-319BF6B337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7110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91DC8D-E6F7-AA42-8F21-0B34C813F93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4DDD981-ADC3-304A-A259-C88AFBA3B5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9EDCFAA-93FD-5D49-A733-F563370DC3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3E431A-D352-F045-B6D0-C40E190DA7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4828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F650D5D-DC06-9C41-94A5-1AB0B4F913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AF9455-E5DC-FF42-B890-0C789E523C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F2CDD0D-3000-EC46-984E-681D6DE95B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7F445D-5BB6-9446-B9CD-6148C8B944E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7569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E0D4B70-3198-DF40-8361-7929AD84514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EE1E612-6EB8-1B4F-AC4F-F42960142D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E401277-AD17-1A4F-97F4-4C2723F24B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1D1974-5A11-784D-963F-D3977CA827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16519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15B4716-B623-0C4A-8348-3AC44153FE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E611BB7-1EA7-8447-96FA-7C5CF17457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F76DDEC-4543-274E-8AA5-99DD5E7E7B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6ED7FD-E0E5-3546-80CC-280368BB131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1170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F70D866-6D20-5242-82F2-C8E9D410C8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5D28B84-F4A6-0E42-84DB-164E91FFF0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116EB6B-2469-7C4D-9FB9-69899638E68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98B2676-B0AD-0C43-AD6B-16940A353C9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EE966A7-8B9E-5345-9437-F8C4B583AFB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C4790D1-39FB-D840-99D8-F26DCF0A718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>
            <a:extLst>
              <a:ext uri="{FF2B5EF4-FFF2-40B4-BE49-F238E27FC236}">
                <a16:creationId xmlns:a16="http://schemas.microsoft.com/office/drawing/2014/main" id="{404FA89C-2333-FD4C-AD88-C575EF8E424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297459" y="2469379"/>
            <a:ext cx="6549081" cy="2209800"/>
          </a:xfrm>
        </p:spPr>
        <p:txBody>
          <a:bodyPr/>
          <a:lstStyle/>
          <a:p>
            <a:pPr algn="l" eaLnBrk="1" hangingPunct="1"/>
            <a:r>
              <a:rPr lang="en-US" altLang="en-US" dirty="0"/>
              <a:t>Chemical registers, legal</a:t>
            </a:r>
            <a:br>
              <a:rPr lang="en-US" altLang="en-US" dirty="0"/>
            </a:br>
            <a:r>
              <a:rPr lang="en-US" altLang="en-US" dirty="0"/>
              <a:t>compliance, SDSs and </a:t>
            </a:r>
            <a:r>
              <a:rPr lang="en-US" altLang="en-US" dirty="0" err="1"/>
              <a:t>RiskAssess</a:t>
            </a:r>
            <a:endParaRPr lang="en-US" altLang="en-US" sz="3500" dirty="0"/>
          </a:p>
        </p:txBody>
      </p:sp>
      <p:sp>
        <p:nvSpPr>
          <p:cNvPr id="13314" name="Rectangle 3">
            <a:extLst>
              <a:ext uri="{FF2B5EF4-FFF2-40B4-BE49-F238E27FC236}">
                <a16:creationId xmlns:a16="http://schemas.microsoft.com/office/drawing/2014/main" id="{908A7FA1-C3A3-0042-AE96-4FF97C85CDD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297459" y="5229639"/>
            <a:ext cx="7191375" cy="850900"/>
          </a:xfrm>
        </p:spPr>
        <p:txBody>
          <a:bodyPr/>
          <a:lstStyle/>
          <a:p>
            <a:pPr algn="l" eaLnBrk="1" hangingPunct="1"/>
            <a:r>
              <a:rPr lang="en-US" altLang="en-US" sz="3600" dirty="0">
                <a:solidFill>
                  <a:schemeClr val="accent2"/>
                </a:solidFill>
              </a:rPr>
              <a:t>James Crisp and Phillip Crisp</a:t>
            </a:r>
          </a:p>
        </p:txBody>
      </p:sp>
      <p:pic>
        <p:nvPicPr>
          <p:cNvPr id="13315" name="Picture 2" descr="burning_hair_medium.jpg">
            <a:extLst>
              <a:ext uri="{FF2B5EF4-FFF2-40B4-BE49-F238E27FC236}">
                <a16:creationId xmlns:a16="http://schemas.microsoft.com/office/drawing/2014/main" id="{76B28CB0-7A26-CD44-A517-FB0CBABA7E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115888"/>
            <a:ext cx="2160587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E70FF3-361A-AFBD-FBC4-F6866BF03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>
            <a:extLst>
              <a:ext uri="{FF2B5EF4-FFF2-40B4-BE49-F238E27FC236}">
                <a16:creationId xmlns:a16="http://schemas.microsoft.com/office/drawing/2014/main" id="{43A616FE-A66C-BC68-01B5-799E931EE5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4614" y="1726777"/>
            <a:ext cx="8352928" cy="2758726"/>
          </a:xfrm>
        </p:spPr>
        <p:txBody>
          <a:bodyPr/>
          <a:lstStyle/>
          <a:p>
            <a:pPr eaLnBrk="1" hangingPunct="1"/>
            <a:r>
              <a:rPr lang="en-US" sz="6000" dirty="0">
                <a:latin typeface="Arial" charset="0"/>
                <a:ea typeface="ＭＳ Ｐゴシック" charset="0"/>
                <a:cs typeface="ＭＳ Ｐゴシック" charset="0"/>
              </a:rPr>
              <a:t>What are the legal requirements?</a:t>
            </a:r>
          </a:p>
        </p:txBody>
      </p:sp>
    </p:spTree>
    <p:extLst>
      <p:ext uri="{BB962C8B-B14F-4D97-AF65-F5344CB8AC3E}">
        <p14:creationId xmlns:p14="http://schemas.microsoft.com/office/powerpoint/2010/main" val="3631007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4908B-556C-5514-069E-390FDE0ED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341" y="101281"/>
            <a:ext cx="8835161" cy="1143000"/>
          </a:xfrm>
        </p:spPr>
        <p:txBody>
          <a:bodyPr/>
          <a:lstStyle/>
          <a:p>
            <a:r>
              <a:rPr lang="en-US" b="1" dirty="0">
                <a:solidFill>
                  <a:schemeClr val="accent6"/>
                </a:solidFill>
              </a:rPr>
              <a:t>Hazardous chemicals register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765B3E-26D6-C7A6-6149-7E8A2CA4E3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4904" y="6061540"/>
            <a:ext cx="8089610" cy="485665"/>
          </a:xfrm>
        </p:spPr>
        <p:txBody>
          <a:bodyPr/>
          <a:lstStyle/>
          <a:p>
            <a:pPr marL="0" lvl="0" indent="0">
              <a:buNone/>
            </a:pPr>
            <a:r>
              <a:rPr lang="en-AU" sz="2000" i="1" dirty="0">
                <a:solidFill>
                  <a:srgbClr val="0070C0"/>
                </a:solidFill>
              </a:rPr>
              <a:t>Work Health and Safety (General) Regulations 2022,  346 (a)-(c)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7A07881-A902-6871-4EEF-D7A2AD4BB39B}"/>
              </a:ext>
            </a:extLst>
          </p:cNvPr>
          <p:cNvSpPr txBox="1">
            <a:spLocks/>
          </p:cNvSpPr>
          <p:nvPr/>
        </p:nvSpPr>
        <p:spPr bwMode="auto">
          <a:xfrm>
            <a:off x="308839" y="1244281"/>
            <a:ext cx="8748663" cy="468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Tx/>
              <a:buNone/>
            </a:pPr>
            <a:r>
              <a:rPr lang="en-AU" sz="2200" kern="0" dirty="0"/>
              <a:t>A person conducting a business or undertaking at a workplace must ensure that —</a:t>
            </a:r>
          </a:p>
          <a:p>
            <a:pPr marL="0" indent="0">
              <a:buFontTx/>
              <a:buNone/>
            </a:pPr>
            <a:r>
              <a:rPr lang="en-AU" sz="2200" kern="0" dirty="0"/>
              <a:t>(a) a </a:t>
            </a:r>
            <a:r>
              <a:rPr lang="en-AU" sz="2200" kern="0" dirty="0">
                <a:highlight>
                  <a:srgbClr val="FFFF00"/>
                </a:highlight>
              </a:rPr>
              <a:t>register of hazardous chemicals </a:t>
            </a:r>
            <a:r>
              <a:rPr lang="en-AU" sz="2200" kern="0" dirty="0"/>
              <a:t>used, handled or stored at the workplace is prepared and kept at the workplace; and</a:t>
            </a:r>
          </a:p>
          <a:p>
            <a:pPr marL="0" indent="0">
              <a:buFontTx/>
              <a:buNone/>
            </a:pPr>
            <a:r>
              <a:rPr lang="en-AU" sz="2200" kern="0" dirty="0"/>
              <a:t>(b) the register is maintained to ensure the information in the register is </a:t>
            </a:r>
            <a:r>
              <a:rPr lang="en-AU" sz="2200" kern="0" dirty="0">
                <a:highlight>
                  <a:srgbClr val="FFFF00"/>
                </a:highlight>
              </a:rPr>
              <a:t>up to date</a:t>
            </a:r>
            <a:r>
              <a:rPr lang="en-AU" sz="2200" kern="0" dirty="0"/>
              <a:t>.</a:t>
            </a:r>
          </a:p>
          <a:p>
            <a:pPr marL="0" indent="0">
              <a:buFontTx/>
              <a:buNone/>
            </a:pPr>
            <a:r>
              <a:rPr lang="en-AU" sz="2200" kern="0" dirty="0"/>
              <a:t>. . . . . . .</a:t>
            </a:r>
          </a:p>
          <a:p>
            <a:pPr marL="0" indent="0">
              <a:buFontTx/>
              <a:buNone/>
            </a:pPr>
            <a:r>
              <a:rPr lang="en-AU" sz="2200" kern="0" dirty="0"/>
              <a:t>The register must include —</a:t>
            </a:r>
          </a:p>
          <a:p>
            <a:pPr marL="0" indent="0">
              <a:buFontTx/>
              <a:buNone/>
            </a:pPr>
            <a:r>
              <a:rPr lang="en-AU" sz="2200" kern="0" dirty="0"/>
              <a:t>(a) a </a:t>
            </a:r>
            <a:r>
              <a:rPr lang="en-AU" sz="2200" kern="0" dirty="0">
                <a:highlight>
                  <a:srgbClr val="FFFF00"/>
                </a:highlight>
              </a:rPr>
              <a:t>list of hazardous chemicals </a:t>
            </a:r>
            <a:r>
              <a:rPr lang="en-AU" sz="2200" kern="0" dirty="0"/>
              <a:t>used, handled or stored; and</a:t>
            </a:r>
          </a:p>
          <a:p>
            <a:pPr marL="0" indent="0">
              <a:buFontTx/>
              <a:buNone/>
            </a:pPr>
            <a:r>
              <a:rPr lang="en-AU" sz="2200" kern="0" dirty="0"/>
              <a:t>(b) the </a:t>
            </a:r>
            <a:r>
              <a:rPr lang="en-AU" sz="2200" kern="0" dirty="0">
                <a:highlight>
                  <a:srgbClr val="FFFF00"/>
                </a:highlight>
              </a:rPr>
              <a:t>current safety data sheet </a:t>
            </a:r>
            <a:r>
              <a:rPr lang="en-AU" sz="2200" kern="0" dirty="0"/>
              <a:t>for each hazardous chemical listed.</a:t>
            </a:r>
          </a:p>
          <a:p>
            <a:pPr marL="0" indent="0">
              <a:buFontTx/>
              <a:buNone/>
            </a:pPr>
            <a:r>
              <a:rPr lang="en-AU" sz="2200" kern="0" dirty="0"/>
              <a:t>. . . . . . .</a:t>
            </a:r>
          </a:p>
          <a:p>
            <a:pPr marL="0" indent="0">
              <a:buFontTx/>
              <a:buNone/>
            </a:pPr>
            <a:r>
              <a:rPr lang="en-AU" sz="2200" kern="0" dirty="0"/>
              <a:t>The person must ensure that the register is </a:t>
            </a:r>
            <a:r>
              <a:rPr lang="en-AU" sz="2200" kern="0" dirty="0">
                <a:highlight>
                  <a:srgbClr val="FFFF00"/>
                </a:highlight>
              </a:rPr>
              <a:t>readily accessible </a:t>
            </a:r>
            <a:r>
              <a:rPr lang="en-AU" sz="2200" kern="0" dirty="0"/>
              <a:t>. . .</a:t>
            </a:r>
          </a:p>
        </p:txBody>
      </p:sp>
    </p:spTree>
    <p:extLst>
      <p:ext uri="{BB962C8B-B14F-4D97-AF65-F5344CB8AC3E}">
        <p14:creationId xmlns:p14="http://schemas.microsoft.com/office/powerpoint/2010/main" val="2654087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842093-C7B9-B194-CE1B-8EB9BEFA5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CE11B-0743-4864-D31C-236519656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568" y="27140"/>
            <a:ext cx="8872150" cy="1143000"/>
          </a:xfrm>
        </p:spPr>
        <p:txBody>
          <a:bodyPr/>
          <a:lstStyle/>
          <a:p>
            <a:r>
              <a:rPr lang="en-US" b="1" dirty="0">
                <a:solidFill>
                  <a:schemeClr val="accent6"/>
                </a:solidFill>
              </a:rPr>
              <a:t>What are hazardous chemicals?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8F8F5-6364-87AA-38CE-C7204E3B5E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135468"/>
            <a:ext cx="8480880" cy="5256584"/>
          </a:xfrm>
        </p:spPr>
        <p:txBody>
          <a:bodyPr/>
          <a:lstStyle/>
          <a:p>
            <a:pPr marL="0" lvl="0" indent="0">
              <a:buNone/>
            </a:pPr>
            <a:r>
              <a:rPr lang="en-AU" sz="2400" dirty="0"/>
              <a:t>The WHS Regulations</a:t>
            </a:r>
            <a:r>
              <a:rPr lang="en-AU" sz="2400" dirty="0">
                <a:solidFill>
                  <a:srgbClr val="0070C0"/>
                </a:solidFill>
              </a:rPr>
              <a:t>*</a:t>
            </a:r>
            <a:r>
              <a:rPr lang="en-AU" sz="2400" dirty="0"/>
              <a:t> reference the GHS definition of a hazardous chemical.</a:t>
            </a:r>
          </a:p>
          <a:p>
            <a:pPr marL="0" lvl="0" indent="0">
              <a:buNone/>
            </a:pPr>
            <a:endParaRPr lang="en-AU" sz="2400" dirty="0"/>
          </a:p>
          <a:p>
            <a:pPr marL="0" lvl="0" indent="0">
              <a:buNone/>
            </a:pPr>
            <a:r>
              <a:rPr lang="en-AU" sz="2400" dirty="0"/>
              <a:t>The GHS defines a chemical as hazardous if it meets the definition of one or more physical, health or environmental hazard classes.</a:t>
            </a:r>
          </a:p>
          <a:p>
            <a:pPr marL="0" lvl="0" indent="0">
              <a:buNone/>
            </a:pPr>
            <a:endParaRPr lang="en-AU" sz="1500" dirty="0"/>
          </a:p>
          <a:p>
            <a:pPr marL="0" lvl="0" indent="0">
              <a:buNone/>
            </a:pPr>
            <a:r>
              <a:rPr lang="en-AU" sz="2400" dirty="0"/>
              <a:t>WA Workplace regulations exclude substances that are only ecotoxic from register requirements.</a:t>
            </a:r>
          </a:p>
          <a:p>
            <a:pPr marL="0" lvl="0" indent="0">
              <a:buNone/>
            </a:pPr>
            <a:endParaRPr lang="en-AU" sz="1500" dirty="0"/>
          </a:p>
          <a:p>
            <a:pPr marL="0" lvl="0" indent="0">
              <a:buNone/>
            </a:pPr>
            <a:r>
              <a:rPr lang="en-AU" sz="2400" dirty="0" err="1"/>
              <a:t>RiskAssess</a:t>
            </a:r>
            <a:r>
              <a:rPr lang="en-AU" sz="2400" dirty="0"/>
              <a:t> follows the GHS definition exactly:</a:t>
            </a:r>
          </a:p>
          <a:p>
            <a:pPr marL="0" lvl="0" indent="0">
              <a:buNone/>
            </a:pPr>
            <a:r>
              <a:rPr lang="en-AU" sz="2400" dirty="0"/>
              <a:t>           Hazardous = has a signal word</a:t>
            </a:r>
          </a:p>
          <a:p>
            <a:pPr marL="0" lvl="0" indent="0">
              <a:buNone/>
            </a:pPr>
            <a:endParaRPr lang="en-AU" sz="24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AA336DF-112F-6D08-6322-6EBBB24BCA0A}"/>
              </a:ext>
            </a:extLst>
          </p:cNvPr>
          <p:cNvSpPr txBox="1">
            <a:spLocks/>
          </p:cNvSpPr>
          <p:nvPr/>
        </p:nvSpPr>
        <p:spPr bwMode="auto">
          <a:xfrm>
            <a:off x="724904" y="6061540"/>
            <a:ext cx="8089610" cy="485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buFontTx/>
              <a:buNone/>
            </a:pPr>
            <a:r>
              <a:rPr lang="en-AU" sz="2000" i="1" kern="0" dirty="0">
                <a:solidFill>
                  <a:srgbClr val="0070C0"/>
                </a:solidFill>
              </a:rPr>
              <a:t>* Work Health and Safety (General) Regulations 2022, Schedule 9 (1)</a:t>
            </a:r>
          </a:p>
        </p:txBody>
      </p:sp>
    </p:spTree>
    <p:extLst>
      <p:ext uri="{BB962C8B-B14F-4D97-AF65-F5344CB8AC3E}">
        <p14:creationId xmlns:p14="http://schemas.microsoft.com/office/powerpoint/2010/main" val="443045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F33BD5-5ADC-6504-2BB4-40F622A40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48948-5FED-C70F-88C9-C8185A5DF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97" y="0"/>
            <a:ext cx="8971006" cy="1173892"/>
          </a:xfrm>
        </p:spPr>
        <p:txBody>
          <a:bodyPr/>
          <a:lstStyle/>
          <a:p>
            <a:r>
              <a:rPr lang="en-US" b="1" dirty="0">
                <a:solidFill>
                  <a:schemeClr val="accent6"/>
                </a:solidFill>
              </a:rPr>
              <a:t>Placarding &amp; Manifest quantities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386847-0D5B-4008-F3D3-0ADE522329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808" y="1050325"/>
            <a:ext cx="8552198" cy="5412338"/>
          </a:xfrm>
        </p:spPr>
        <p:txBody>
          <a:bodyPr/>
          <a:lstStyle/>
          <a:p>
            <a:pPr marL="0" lvl="0" indent="0">
              <a:buNone/>
            </a:pPr>
            <a:r>
              <a:rPr lang="en-AU" sz="2400" dirty="0"/>
              <a:t>Large quantities of chemicals require warning signage (placarding).</a:t>
            </a:r>
          </a:p>
          <a:p>
            <a:pPr marL="0" lvl="0" indent="0">
              <a:buNone/>
            </a:pPr>
            <a:r>
              <a:rPr lang="en-AU" sz="2400" dirty="0"/>
              <a:t>Even larger quantities require information to be lodged with emergency services and WorkSafe (manifest)</a:t>
            </a:r>
          </a:p>
          <a:p>
            <a:pPr marL="0" lvl="0" indent="0">
              <a:buNone/>
            </a:pPr>
            <a:endParaRPr lang="en-AU" sz="2400" dirty="0"/>
          </a:p>
          <a:p>
            <a:pPr marL="0" lvl="0" indent="0">
              <a:buNone/>
            </a:pPr>
            <a:r>
              <a:rPr lang="en-AU" sz="2400" dirty="0"/>
              <a:t>Examples:</a:t>
            </a:r>
          </a:p>
          <a:p>
            <a:r>
              <a:rPr lang="en-AU" sz="2400" dirty="0"/>
              <a:t>flammable liquids (Class 3, PG II, e.g. ethanol, acetone)</a:t>
            </a:r>
            <a:br>
              <a:rPr lang="en-AU" sz="2400" dirty="0"/>
            </a:br>
            <a:r>
              <a:rPr lang="en-AU" sz="2400" dirty="0"/>
              <a:t>placard at 1,000 L, manifest at 10,000 L</a:t>
            </a:r>
          </a:p>
          <a:p>
            <a:r>
              <a:rPr lang="en-AU" sz="2400" dirty="0"/>
              <a:t>Corrosives (Class 8, PG II, e.g. sulfuric acid)</a:t>
            </a:r>
            <a:br>
              <a:rPr lang="en-AU" sz="2400" dirty="0"/>
            </a:br>
            <a:r>
              <a:rPr lang="en-AU" sz="2400" dirty="0"/>
              <a:t>placard at 1,000 L, manifest at 10,000 L</a:t>
            </a:r>
          </a:p>
          <a:p>
            <a:pPr marL="0" lvl="0" indent="0">
              <a:buNone/>
            </a:pPr>
            <a:endParaRPr lang="en-AU" sz="1200" dirty="0"/>
          </a:p>
          <a:p>
            <a:pPr marL="0" indent="0">
              <a:buNone/>
            </a:pPr>
            <a:r>
              <a:rPr lang="en-AU" sz="2400" dirty="0"/>
              <a:t>School science lab quantities usually well below cut offs</a:t>
            </a:r>
            <a:endParaRPr lang="en-AU" sz="1200" dirty="0"/>
          </a:p>
          <a:p>
            <a:pPr marL="0" lvl="0" indent="0">
              <a:buNone/>
            </a:pPr>
            <a:r>
              <a:rPr lang="en-AU" sz="2400" dirty="0"/>
              <a:t>(Exception: LPG gas for school)</a:t>
            </a:r>
          </a:p>
        </p:txBody>
      </p:sp>
    </p:spTree>
    <p:extLst>
      <p:ext uri="{BB962C8B-B14F-4D97-AF65-F5344CB8AC3E}">
        <p14:creationId xmlns:p14="http://schemas.microsoft.com/office/powerpoint/2010/main" val="3337964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3BF3B-3612-93F8-51A6-E2A7E14F5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BB151-271D-C7ED-0F46-C77A0D2B7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1" y="101281"/>
            <a:ext cx="8270817" cy="1143000"/>
          </a:xfrm>
        </p:spPr>
        <p:txBody>
          <a:bodyPr/>
          <a:lstStyle/>
          <a:p>
            <a:r>
              <a:rPr lang="en-US" b="1" dirty="0">
                <a:solidFill>
                  <a:schemeClr val="accent6"/>
                </a:solidFill>
              </a:rPr>
              <a:t>Safety Data Sheets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FAE192-DEF4-95EF-AB86-61049DDB0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822" y="1244281"/>
            <a:ext cx="7121637" cy="5256584"/>
          </a:xfrm>
        </p:spPr>
        <p:txBody>
          <a:bodyPr/>
          <a:lstStyle/>
          <a:p>
            <a:pPr marL="0" lvl="0" indent="0">
              <a:buNone/>
            </a:pPr>
            <a:r>
              <a:rPr lang="en-AU" sz="2400" dirty="0"/>
              <a:t>SDS </a:t>
            </a:r>
            <a:r>
              <a:rPr lang="en-AU" sz="2400" dirty="0">
                <a:highlight>
                  <a:srgbClr val="FFFF00"/>
                </a:highlight>
              </a:rPr>
              <a:t>from the manufacturer/supplier </a:t>
            </a:r>
            <a:r>
              <a:rPr lang="en-AU" sz="2400" dirty="0"/>
              <a:t>must be “available” wherever a chemical is stored or used.</a:t>
            </a:r>
          </a:p>
          <a:p>
            <a:pPr marL="0" lvl="0" indent="0">
              <a:buNone/>
            </a:pPr>
            <a:r>
              <a:rPr lang="en-AU" sz="2400" dirty="0"/>
              <a:t>Only a court of law can decide </a:t>
            </a:r>
            <a:r>
              <a:rPr lang="en-AU" sz="2400" dirty="0">
                <a:highlight>
                  <a:srgbClr val="FFFF00"/>
                </a:highlight>
              </a:rPr>
              <a:t>“available”</a:t>
            </a:r>
          </a:p>
          <a:p>
            <a:pPr marL="0" lvl="0" indent="0">
              <a:buNone/>
            </a:pPr>
            <a:endParaRPr lang="en-AU" sz="2400" dirty="0"/>
          </a:p>
          <a:p>
            <a:pPr marL="0" lvl="0" indent="0">
              <a:buNone/>
            </a:pPr>
            <a:r>
              <a:rPr lang="en-AU" sz="2400" dirty="0"/>
              <a:t>SDS valid for </a:t>
            </a:r>
            <a:r>
              <a:rPr lang="en-AU" sz="2400" dirty="0">
                <a:highlight>
                  <a:srgbClr val="FFFF00"/>
                </a:highlight>
              </a:rPr>
              <a:t>5 years</a:t>
            </a:r>
            <a:r>
              <a:rPr lang="en-AU" sz="2400" dirty="0"/>
              <a:t>.</a:t>
            </a:r>
          </a:p>
          <a:p>
            <a:pPr marL="0" lvl="0" indent="0">
              <a:buNone/>
            </a:pPr>
            <a:r>
              <a:rPr lang="en-AU" sz="2400" dirty="0"/>
              <a:t>Monitor expiry date and replace with new SDS.</a:t>
            </a:r>
          </a:p>
          <a:p>
            <a:pPr marL="0" lvl="0" indent="0">
              <a:buNone/>
            </a:pPr>
            <a:endParaRPr lang="en-AU" sz="2400" dirty="0"/>
          </a:p>
          <a:p>
            <a:pPr marL="0" lvl="0" indent="0">
              <a:buNone/>
            </a:pPr>
            <a:r>
              <a:rPr lang="en-AU" sz="2400" dirty="0"/>
              <a:t>No specification of SDS medium.</a:t>
            </a:r>
          </a:p>
          <a:p>
            <a:pPr marL="0" lvl="0" indent="0">
              <a:buNone/>
            </a:pPr>
            <a:r>
              <a:rPr lang="en-AU" sz="2400" dirty="0">
                <a:highlight>
                  <a:srgbClr val="FFFF00"/>
                </a:highlight>
              </a:rPr>
              <a:t>Paper or electronic </a:t>
            </a:r>
            <a:r>
              <a:rPr lang="en-AU" sz="2400" dirty="0"/>
              <a:t>format ok, if “available”.</a:t>
            </a:r>
          </a:p>
          <a:p>
            <a:pPr marL="0" lvl="0" indent="0">
              <a:buNone/>
            </a:pPr>
            <a:r>
              <a:rPr lang="en-AU" sz="2400" dirty="0"/>
              <a:t>Backup needed.</a:t>
            </a:r>
          </a:p>
          <a:p>
            <a:pPr marL="0" lvl="0" indent="0">
              <a:buNone/>
            </a:pPr>
            <a:endParaRPr lang="en-AU" sz="2400" dirty="0">
              <a:highlight>
                <a:srgbClr val="FFFF00"/>
              </a:highlight>
            </a:endParaRPr>
          </a:p>
          <a:p>
            <a:pPr marL="0" lvl="0" indent="0">
              <a:buNone/>
            </a:pPr>
            <a:r>
              <a:rPr lang="en-AU" sz="2400" dirty="0"/>
              <a:t>What if old chemical with no current SDS?</a:t>
            </a:r>
          </a:p>
          <a:p>
            <a:pPr marL="0" lvl="0" indent="0">
              <a:buNone/>
            </a:pP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4001961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EE7CD4-73FA-8828-5CF3-A765F0830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>
            <a:extLst>
              <a:ext uri="{FF2B5EF4-FFF2-40B4-BE49-F238E27FC236}">
                <a16:creationId xmlns:a16="http://schemas.microsoft.com/office/drawing/2014/main" id="{9B605060-1BA2-81AA-23D3-B6CB5B8803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4614" y="1726777"/>
            <a:ext cx="8352928" cy="2758726"/>
          </a:xfrm>
        </p:spPr>
        <p:txBody>
          <a:bodyPr/>
          <a:lstStyle/>
          <a:p>
            <a:pPr eaLnBrk="1" hangingPunct="1"/>
            <a:r>
              <a:rPr lang="en-US" sz="6000" dirty="0">
                <a:latin typeface="Arial" charset="0"/>
                <a:ea typeface="ＭＳ Ｐゴシック" charset="0"/>
                <a:cs typeface="ＭＳ Ｐゴシック" charset="0"/>
              </a:rPr>
              <a:t>What further features would be helpful?</a:t>
            </a:r>
          </a:p>
        </p:txBody>
      </p:sp>
    </p:spTree>
    <p:extLst>
      <p:ext uri="{BB962C8B-B14F-4D97-AF65-F5344CB8AC3E}">
        <p14:creationId xmlns:p14="http://schemas.microsoft.com/office/powerpoint/2010/main" val="375013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B9E437-EFF7-885C-7684-F02D3B18FC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C6274-E2E8-9E85-672D-939E4EA94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9071" y="101281"/>
            <a:ext cx="8517951" cy="1143000"/>
          </a:xfrm>
        </p:spPr>
        <p:txBody>
          <a:bodyPr/>
          <a:lstStyle/>
          <a:p>
            <a:r>
              <a:rPr lang="en-US" b="1" dirty="0">
                <a:solidFill>
                  <a:schemeClr val="accent6"/>
                </a:solidFill>
              </a:rPr>
              <a:t>Chemical inventory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B5D262-7C16-E519-026A-4CADCE4BBB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2811" y="1244281"/>
            <a:ext cx="7121637" cy="5256584"/>
          </a:xfrm>
        </p:spPr>
        <p:txBody>
          <a:bodyPr/>
          <a:lstStyle/>
          <a:p>
            <a:pPr marL="0" lvl="0" indent="0">
              <a:buNone/>
            </a:pPr>
            <a:r>
              <a:rPr lang="en-AU" sz="2400" dirty="0"/>
              <a:t>No legal requirements</a:t>
            </a:r>
          </a:p>
          <a:p>
            <a:pPr marL="0" lvl="0" indent="0">
              <a:buNone/>
            </a:pPr>
            <a:r>
              <a:rPr lang="en-AU" sz="2400" dirty="0"/>
              <a:t>You can arrange your inventory as you wish!</a:t>
            </a:r>
          </a:p>
          <a:p>
            <a:pPr marL="0" lvl="0" indent="0">
              <a:buNone/>
            </a:pPr>
            <a:r>
              <a:rPr lang="en-AU" sz="2400" dirty="0"/>
              <a:t>Include whatever details you wish!</a:t>
            </a:r>
          </a:p>
          <a:p>
            <a:pPr marL="0" lvl="0" indent="0">
              <a:buNone/>
            </a:pPr>
            <a:endParaRPr lang="en-AU" sz="2400" dirty="0"/>
          </a:p>
          <a:p>
            <a:pPr marL="0" lvl="0" indent="0">
              <a:buNone/>
            </a:pPr>
            <a:r>
              <a:rPr lang="en-AU" sz="2400" dirty="0"/>
              <a:t>However:</a:t>
            </a:r>
          </a:p>
          <a:p>
            <a:pPr marL="0" lvl="0" indent="0">
              <a:buNone/>
            </a:pPr>
            <a:r>
              <a:rPr lang="en-AU" sz="2400" dirty="0"/>
              <a:t>If basis for the chemical register, it must include</a:t>
            </a:r>
          </a:p>
          <a:p>
            <a:pPr marL="0" lvl="0" indent="0">
              <a:buNone/>
            </a:pPr>
            <a:r>
              <a:rPr lang="en-AU" sz="2400" dirty="0"/>
              <a:t>• name of each hazardous chemical stored</a:t>
            </a:r>
          </a:p>
          <a:p>
            <a:pPr marL="0" lvl="0" indent="0">
              <a:buNone/>
            </a:pPr>
            <a:r>
              <a:rPr lang="en-AU" sz="2400" dirty="0"/>
              <a:t>• current safety data sheet for each chemical</a:t>
            </a:r>
          </a:p>
          <a:p>
            <a:pPr marL="0" lvl="0" indent="0">
              <a:buNone/>
            </a:pPr>
            <a:endParaRPr lang="en-AU" sz="2400" dirty="0"/>
          </a:p>
          <a:p>
            <a:pPr marL="0" lvl="0" indent="0">
              <a:buNone/>
            </a:pPr>
            <a:r>
              <a:rPr lang="en-AU" sz="2400" dirty="0"/>
              <a:t>If it is to assist emergency services, it must include</a:t>
            </a:r>
          </a:p>
          <a:p>
            <a:pPr marL="0" lvl="0" indent="0">
              <a:buNone/>
            </a:pPr>
            <a:r>
              <a:rPr lang="en-AU" sz="2400" dirty="0"/>
              <a:t>• quantities of chemicals</a:t>
            </a:r>
          </a:p>
          <a:p>
            <a:pPr marL="0" lvl="0" indent="0">
              <a:buNone/>
            </a:pPr>
            <a:r>
              <a:rPr lang="en-AU" sz="2400" dirty="0"/>
              <a:t>• storage locations</a:t>
            </a:r>
          </a:p>
        </p:txBody>
      </p:sp>
    </p:spTree>
    <p:extLst>
      <p:ext uri="{BB962C8B-B14F-4D97-AF65-F5344CB8AC3E}">
        <p14:creationId xmlns:p14="http://schemas.microsoft.com/office/powerpoint/2010/main" val="27250066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26ECF8-0B59-8E45-61E6-D97033B6A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>
            <a:extLst>
              <a:ext uri="{FF2B5EF4-FFF2-40B4-BE49-F238E27FC236}">
                <a16:creationId xmlns:a16="http://schemas.microsoft.com/office/drawing/2014/main" id="{BA2D9110-939F-0287-9C11-B49A763506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2676" y="232751"/>
            <a:ext cx="8352928" cy="1143000"/>
          </a:xfrm>
        </p:spPr>
        <p:txBody>
          <a:bodyPr/>
          <a:lstStyle/>
          <a:p>
            <a:pPr eaLnBrk="1" hangingPunct="1"/>
            <a:r>
              <a:rPr lang="en-US" sz="3200" dirty="0">
                <a:latin typeface="Arial" charset="0"/>
                <a:ea typeface="ＭＳ Ｐゴシック" charset="0"/>
                <a:cs typeface="ＭＳ Ｐゴシック" charset="0"/>
              </a:rPr>
              <a:t>We decided to differentiate between…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B0E4DE3-DD6C-7359-D7C5-0DCB7A807A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4207740"/>
              </p:ext>
            </p:extLst>
          </p:nvPr>
        </p:nvGraphicFramePr>
        <p:xfrm>
          <a:off x="693420" y="1348740"/>
          <a:ext cx="7818120" cy="4956469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909060">
                  <a:extLst>
                    <a:ext uri="{9D8B030D-6E8A-4147-A177-3AD203B41FA5}">
                      <a16:colId xmlns:a16="http://schemas.microsoft.com/office/drawing/2014/main" val="2890693537"/>
                    </a:ext>
                  </a:extLst>
                </a:gridCol>
                <a:gridCol w="3909060">
                  <a:extLst>
                    <a:ext uri="{9D8B030D-6E8A-4147-A177-3AD203B41FA5}">
                      <a16:colId xmlns:a16="http://schemas.microsoft.com/office/drawing/2014/main" val="816552396"/>
                    </a:ext>
                  </a:extLst>
                </a:gridCol>
              </a:tblGrid>
              <a:tr h="841669"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ysClr val="windowText" lastClr="000000"/>
                          </a:solidFill>
                        </a:rPr>
                        <a:t>Inventory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>
                          <a:solidFill>
                            <a:sysClr val="windowText" lastClr="000000"/>
                          </a:solidFill>
                        </a:rPr>
                        <a:t>Register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22447708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School staff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Emergency services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54851247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All chemicals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Hazardous</a:t>
                      </a:r>
                      <a:r>
                        <a:rPr lang="en-US" sz="2400" dirty="0"/>
                        <a:t> chemicals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81588399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All data, SDS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Totals by DG Class, Selected data &amp; SDS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34808503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Needs login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Accessible via QR Code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34418483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Editable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Read-only</a:t>
                      </a:r>
                    </a:p>
                    <a:p>
                      <a:pPr algn="ctr"/>
                      <a:r>
                        <a:rPr lang="en-US" sz="2400" dirty="0"/>
                        <a:t> Automatic from Inventory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45060039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D86852E8-3075-B2C2-F6A8-904054421F60}"/>
              </a:ext>
            </a:extLst>
          </p:cNvPr>
          <p:cNvSpPr/>
          <p:nvPr/>
        </p:nvSpPr>
        <p:spPr bwMode="auto">
          <a:xfrm>
            <a:off x="701039" y="1303020"/>
            <a:ext cx="3954781" cy="5002189"/>
          </a:xfrm>
          <a:prstGeom prst="rect">
            <a:avLst/>
          </a:prstGeom>
          <a:solidFill>
            <a:srgbClr val="FFFF00">
              <a:alpha val="8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9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F62649-BBE0-D206-8253-5C609CAFEDE0}"/>
              </a:ext>
            </a:extLst>
          </p:cNvPr>
          <p:cNvSpPr/>
          <p:nvPr/>
        </p:nvSpPr>
        <p:spPr bwMode="auto">
          <a:xfrm>
            <a:off x="4614261" y="1325879"/>
            <a:ext cx="3897280" cy="4956469"/>
          </a:xfrm>
          <a:prstGeom prst="rect">
            <a:avLst/>
          </a:prstGeom>
          <a:solidFill>
            <a:srgbClr val="FF0000">
              <a:alpha val="8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9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0266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3A7DF2-CFAE-464B-8A9C-F8C26E5231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EBD75-CDA1-E3BF-642D-4B9AD13A2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023" y="327061"/>
            <a:ext cx="8517951" cy="1143000"/>
          </a:xfrm>
        </p:spPr>
        <p:txBody>
          <a:bodyPr/>
          <a:lstStyle/>
          <a:p>
            <a:r>
              <a:rPr lang="en-US" b="1" dirty="0">
                <a:solidFill>
                  <a:schemeClr val="accent6"/>
                </a:solidFill>
              </a:rPr>
              <a:t>QR Codes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270180-5853-3A34-A72B-1A35000D4A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3094" y="1581344"/>
            <a:ext cx="7121637" cy="5256584"/>
          </a:xfrm>
        </p:spPr>
        <p:txBody>
          <a:bodyPr/>
          <a:lstStyle/>
          <a:p>
            <a:pPr marL="0" lvl="0" indent="0">
              <a:buNone/>
            </a:pPr>
            <a:r>
              <a:rPr lang="en-AU" sz="2400" dirty="0"/>
              <a:t>Emergency services want to know rapidly the nature and quantities of dangerous goods stored, especially flammable liquids and gas cylinders.</a:t>
            </a:r>
          </a:p>
          <a:p>
            <a:pPr marL="0" lvl="0" indent="0">
              <a:buNone/>
            </a:pPr>
            <a:endParaRPr lang="en-AU" sz="2400" dirty="0"/>
          </a:p>
          <a:p>
            <a:pPr marL="0" lvl="0" indent="0">
              <a:buNone/>
            </a:pPr>
            <a:r>
              <a:rPr lang="en-AU" sz="2400" dirty="0"/>
              <a:t>Only interested in total quantities of Dangerous Goods in each Class.</a:t>
            </a:r>
          </a:p>
          <a:p>
            <a:pPr marL="0" lvl="0" indent="0">
              <a:buNone/>
            </a:pPr>
            <a:r>
              <a:rPr lang="en-AU" sz="2400" dirty="0"/>
              <a:t>E.g. total Class 3 Flammable Liquids</a:t>
            </a:r>
          </a:p>
          <a:p>
            <a:pPr marL="0" lvl="0" indent="0">
              <a:buNone/>
            </a:pPr>
            <a:endParaRPr lang="en-AU" sz="2400" dirty="0"/>
          </a:p>
          <a:p>
            <a:pPr marL="0" lvl="0" indent="0">
              <a:buNone/>
            </a:pPr>
            <a:r>
              <a:rPr lang="en-AU" sz="2400" dirty="0"/>
              <a:t>A QR code allowing access to the chemical register from a mobile phone is the ideal.</a:t>
            </a:r>
          </a:p>
        </p:txBody>
      </p:sp>
    </p:spTree>
    <p:extLst>
      <p:ext uri="{BB962C8B-B14F-4D97-AF65-F5344CB8AC3E}">
        <p14:creationId xmlns:p14="http://schemas.microsoft.com/office/powerpoint/2010/main" val="42922680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4587B-45BF-9B0E-0ECA-4813B974A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E8A60-966F-F7AE-3324-FD351D166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748" y="101281"/>
            <a:ext cx="8517951" cy="1143000"/>
          </a:xfrm>
        </p:spPr>
        <p:txBody>
          <a:bodyPr/>
          <a:lstStyle/>
          <a:p>
            <a:r>
              <a:rPr lang="en-US" b="1" dirty="0">
                <a:solidFill>
                  <a:schemeClr val="accent6"/>
                </a:solidFill>
              </a:rPr>
              <a:t>Stocktaking on phone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36BD4-7120-6BEE-F8F8-6369BAA5E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2811" y="1357171"/>
            <a:ext cx="7121637" cy="5256584"/>
          </a:xfrm>
        </p:spPr>
        <p:txBody>
          <a:bodyPr/>
          <a:lstStyle/>
          <a:p>
            <a:pPr marL="0" lvl="0" indent="0">
              <a:buNone/>
            </a:pPr>
            <a:r>
              <a:rPr lang="en-AU" sz="2400" dirty="0"/>
              <a:t>Regular stocktaking of chemicals is necessary.</a:t>
            </a:r>
          </a:p>
          <a:p>
            <a:pPr marL="0" lvl="0" indent="0">
              <a:buNone/>
            </a:pPr>
            <a:endParaRPr lang="en-AU" sz="2400" dirty="0"/>
          </a:p>
          <a:p>
            <a:pPr marL="0" lvl="0" indent="0">
              <a:buNone/>
            </a:pPr>
            <a:r>
              <a:rPr lang="en-AU" sz="2400" dirty="0"/>
              <a:t>Essential to keep chemical register up to date.</a:t>
            </a:r>
          </a:p>
          <a:p>
            <a:pPr marL="0" lvl="0" indent="0">
              <a:buNone/>
            </a:pPr>
            <a:endParaRPr lang="en-AU" sz="2400" dirty="0"/>
          </a:p>
          <a:p>
            <a:pPr marL="0" lvl="0" indent="0">
              <a:buNone/>
            </a:pPr>
            <a:r>
              <a:rPr lang="en-AU" sz="2400" dirty="0"/>
              <a:t>Best to keep chemical inventory up to date.</a:t>
            </a:r>
          </a:p>
          <a:p>
            <a:pPr marL="0" lvl="0" indent="0">
              <a:buNone/>
            </a:pPr>
            <a:endParaRPr lang="en-AU" sz="2400" dirty="0"/>
          </a:p>
          <a:p>
            <a:pPr marL="0" lvl="0" indent="0">
              <a:buNone/>
            </a:pPr>
            <a:r>
              <a:rPr lang="en-AU" sz="2400" dirty="0"/>
              <a:t>Automatic update of chemical register from inventory possible electronically.</a:t>
            </a:r>
          </a:p>
          <a:p>
            <a:pPr marL="0" lvl="0" indent="0">
              <a:buNone/>
            </a:pPr>
            <a:endParaRPr lang="en-AU" sz="2400" dirty="0"/>
          </a:p>
          <a:p>
            <a:pPr marL="0" lvl="0" indent="0">
              <a:buNone/>
            </a:pPr>
            <a:r>
              <a:rPr lang="en-AU" sz="2400" dirty="0"/>
              <a:t>Stocktaking using mobile phone possible electronically.</a:t>
            </a:r>
          </a:p>
        </p:txBody>
      </p:sp>
    </p:spTree>
    <p:extLst>
      <p:ext uri="{BB962C8B-B14F-4D97-AF65-F5344CB8AC3E}">
        <p14:creationId xmlns:p14="http://schemas.microsoft.com/office/powerpoint/2010/main" val="17491669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3ECDD-03C9-F22F-4B36-FC7D58AF6B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99B69-D4A0-443F-A378-96AD3201E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34" y="318275"/>
            <a:ext cx="8517951" cy="1143000"/>
          </a:xfrm>
        </p:spPr>
        <p:txBody>
          <a:bodyPr/>
          <a:lstStyle/>
          <a:p>
            <a:r>
              <a:rPr lang="en-US" b="1" dirty="0">
                <a:solidFill>
                  <a:schemeClr val="accent6"/>
                </a:solidFill>
              </a:rPr>
              <a:t>Chemical storage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49A8A-D149-C7F8-1558-464265E3FA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0828" y="1833812"/>
            <a:ext cx="7121637" cy="5256584"/>
          </a:xfrm>
        </p:spPr>
        <p:txBody>
          <a:bodyPr/>
          <a:lstStyle/>
          <a:p>
            <a:pPr marL="0" lvl="0" indent="0">
              <a:buNone/>
            </a:pPr>
            <a:r>
              <a:rPr lang="en-AU" sz="2400" dirty="0"/>
              <a:t>Safe systems for chemical storage are central to chemical management in the chemical store, prep room and laboratory.</a:t>
            </a:r>
          </a:p>
          <a:p>
            <a:pPr marL="0" lvl="0" indent="0">
              <a:buNone/>
            </a:pPr>
            <a:endParaRPr lang="en-AU" sz="2400" dirty="0"/>
          </a:p>
          <a:p>
            <a:pPr marL="0" lvl="0" indent="0">
              <a:buNone/>
            </a:pPr>
            <a:r>
              <a:rPr lang="en-AU" sz="2400" dirty="0"/>
              <a:t>Guidance is available from many sources, usually not specific to schools.</a:t>
            </a:r>
          </a:p>
          <a:p>
            <a:pPr marL="0" lvl="0" indent="0">
              <a:buNone/>
            </a:pPr>
            <a:endParaRPr lang="en-AU" sz="2400" dirty="0"/>
          </a:p>
          <a:p>
            <a:pPr marL="0" lvl="0" indent="0">
              <a:buNone/>
            </a:pPr>
            <a:r>
              <a:rPr lang="en-AU" sz="2400" dirty="0" err="1"/>
              <a:t>RiskAssess</a:t>
            </a:r>
            <a:r>
              <a:rPr lang="en-AU" sz="2400" dirty="0"/>
              <a:t> provides a simple guide.</a:t>
            </a:r>
          </a:p>
        </p:txBody>
      </p:sp>
    </p:spTree>
    <p:extLst>
      <p:ext uri="{BB962C8B-B14F-4D97-AF65-F5344CB8AC3E}">
        <p14:creationId xmlns:p14="http://schemas.microsoft.com/office/powerpoint/2010/main" val="37435552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22208-5D21-ED70-570B-DBA9A7251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FBFE0-5B85-BF36-D0D8-AF9AD4DC3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459" y="169015"/>
            <a:ext cx="8517951" cy="1143000"/>
          </a:xfrm>
        </p:spPr>
        <p:txBody>
          <a:bodyPr/>
          <a:lstStyle/>
          <a:p>
            <a:r>
              <a:rPr lang="en-US" b="1" dirty="0">
                <a:solidFill>
                  <a:schemeClr val="accent6"/>
                </a:solidFill>
              </a:rPr>
              <a:t>Linkage to chemical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E82C57-B667-754D-2462-9ACFC80AB6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0325" y="1413616"/>
            <a:ext cx="7554124" cy="5256584"/>
          </a:xfrm>
        </p:spPr>
        <p:txBody>
          <a:bodyPr/>
          <a:lstStyle/>
          <a:p>
            <a:pPr marL="0" lvl="0" indent="0">
              <a:buNone/>
            </a:pPr>
            <a:r>
              <a:rPr lang="en-AU" sz="2400" dirty="0"/>
              <a:t>Easy access to SDSs and chemical data from the chemical register and chemical inventory is desirable.</a:t>
            </a:r>
          </a:p>
          <a:p>
            <a:pPr marL="0" lvl="0" indent="0">
              <a:buNone/>
            </a:pPr>
            <a:endParaRPr lang="en-AU" sz="2400" dirty="0"/>
          </a:p>
          <a:p>
            <a:pPr marL="0" lvl="0" indent="0">
              <a:buNone/>
            </a:pPr>
            <a:r>
              <a:rPr lang="en-AU" sz="2400" dirty="0"/>
              <a:t>Essential to have linkage from chemical register to SDSs.</a:t>
            </a:r>
          </a:p>
          <a:p>
            <a:pPr marL="0" lvl="0" indent="0">
              <a:buNone/>
            </a:pPr>
            <a:endParaRPr lang="en-AU" sz="2400" dirty="0"/>
          </a:p>
          <a:p>
            <a:pPr marL="0" lvl="0" indent="0">
              <a:buNone/>
            </a:pPr>
            <a:r>
              <a:rPr lang="en-AU" sz="2400" dirty="0"/>
              <a:t>Possible to connect chemical inventory, chemical register, SDSs, chemical data and stocktaking into a holistic system using computer and phone.</a:t>
            </a:r>
          </a:p>
          <a:p>
            <a:pPr marL="0" lvl="0" indent="0">
              <a:buNone/>
            </a:pPr>
            <a:endParaRPr lang="en-AU" sz="2400" dirty="0"/>
          </a:p>
          <a:p>
            <a:pPr marL="0" lvl="0" indent="0">
              <a:buNone/>
            </a:pPr>
            <a:r>
              <a:rPr lang="en-AU" sz="2400" dirty="0" err="1"/>
              <a:t>RiskAssess</a:t>
            </a:r>
            <a:r>
              <a:rPr lang="en-AU" sz="2400" dirty="0"/>
              <a:t> has done this!</a:t>
            </a:r>
          </a:p>
          <a:p>
            <a:pPr marL="0" lvl="0" indent="0">
              <a:buNone/>
            </a:pPr>
            <a:endParaRPr lang="en-AU" sz="2400" dirty="0"/>
          </a:p>
          <a:p>
            <a:pPr marL="0" lvl="0" indent="0">
              <a:buNone/>
            </a:pP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19074911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3EA3681-E15A-1B2A-69D2-9949752F6C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268760"/>
            <a:ext cx="7772400" cy="3785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6274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C5F82E9-A630-3ACB-231A-867576239B9E}"/>
              </a:ext>
            </a:extLst>
          </p:cNvPr>
          <p:cNvSpPr txBox="1"/>
          <p:nvPr/>
        </p:nvSpPr>
        <p:spPr>
          <a:xfrm>
            <a:off x="988740" y="1387996"/>
            <a:ext cx="6936060" cy="5009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Storage guide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Overview of inventory &amp; register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QR Codes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Adding a record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SDS management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Getting started: locations &amp; enter OR import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Importing data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err="1"/>
              <a:t>Stocktake</a:t>
            </a:r>
            <a:endParaRPr lang="en-US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Help &amp; download/backup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2CED16D-504D-7AB5-DCBB-5A03E1B46F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1696536" y="206896"/>
            <a:ext cx="8352928" cy="1143000"/>
          </a:xfrm>
        </p:spPr>
        <p:txBody>
          <a:bodyPr/>
          <a:lstStyle/>
          <a:p>
            <a:pPr eaLnBrk="1" hangingPunct="1"/>
            <a:r>
              <a:rPr lang="en-US" sz="7000" dirty="0">
                <a:latin typeface="Arial" charset="0"/>
                <a:ea typeface="ＭＳ Ｐゴシック" charset="0"/>
                <a:cs typeface="ＭＳ Ｐゴシック" charset="0"/>
              </a:rPr>
              <a:t>DEMO!</a:t>
            </a:r>
          </a:p>
        </p:txBody>
      </p:sp>
    </p:spTree>
    <p:extLst>
      <p:ext uri="{BB962C8B-B14F-4D97-AF65-F5344CB8AC3E}">
        <p14:creationId xmlns:p14="http://schemas.microsoft.com/office/powerpoint/2010/main" val="32634257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4D5F2-F2D0-60A1-BCAD-451DE6967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>
            <a:extLst>
              <a:ext uri="{FF2B5EF4-FFF2-40B4-BE49-F238E27FC236}">
                <a16:creationId xmlns:a16="http://schemas.microsoft.com/office/drawing/2014/main" id="{AC35052E-88C3-F7E7-52BA-560A432E49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7544" y="2492896"/>
            <a:ext cx="8352928" cy="1143000"/>
          </a:xfrm>
        </p:spPr>
        <p:txBody>
          <a:bodyPr/>
          <a:lstStyle/>
          <a:p>
            <a:pPr eaLnBrk="1" hangingPunct="1"/>
            <a:r>
              <a:rPr lang="en-US" sz="7000" dirty="0">
                <a:latin typeface="Arial" charset="0"/>
                <a:ea typeface="ＭＳ Ｐゴシック" charset="0"/>
                <a:cs typeface="ＭＳ Ｐゴシック" charset="0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09335219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9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9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135677</TotalTime>
  <Words>790</Words>
  <Application>Microsoft Macintosh PowerPoint</Application>
  <PresentationFormat>On-screen Show (4:3)</PresentationFormat>
  <Paragraphs>131</Paragraphs>
  <Slides>16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Blank Presentation</vt:lpstr>
      <vt:lpstr>Chemical registers, legal compliance, SDSs and RiskAssess</vt:lpstr>
      <vt:lpstr>What are the legal requirements?</vt:lpstr>
      <vt:lpstr>Hazardous chemicals register</vt:lpstr>
      <vt:lpstr>What are hazardous chemicals?</vt:lpstr>
      <vt:lpstr>Placarding &amp; Manifest quantities</vt:lpstr>
      <vt:lpstr>Safety Data Sheets</vt:lpstr>
      <vt:lpstr>What further features would be helpful?</vt:lpstr>
      <vt:lpstr>Chemical inventory</vt:lpstr>
      <vt:lpstr>We decided to differentiate between…</vt:lpstr>
      <vt:lpstr>QR Codes</vt:lpstr>
      <vt:lpstr>Stocktaking on phone</vt:lpstr>
      <vt:lpstr>Chemical storage</vt:lpstr>
      <vt:lpstr>Linkage to chemical data</vt:lpstr>
      <vt:lpstr>PowerPoint Presentation</vt:lpstr>
      <vt:lpstr>DEMO!</vt:lpstr>
      <vt:lpstr>Questions?</vt:lpstr>
    </vt:vector>
  </TitlesOfParts>
  <Company>CEIC UNSW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Risk assessment and control of risks</dc:title>
  <dc:creator>Phillip Crisp</dc:creator>
  <cp:lastModifiedBy>James Crisp</cp:lastModifiedBy>
  <cp:revision>506</cp:revision>
  <cp:lastPrinted>2026-10-27T04:41:34Z</cp:lastPrinted>
  <dcterms:created xsi:type="dcterms:W3CDTF">2008-09-14T02:46:40Z</dcterms:created>
  <dcterms:modified xsi:type="dcterms:W3CDTF">2026-10-27T04:53:16Z</dcterms:modified>
</cp:coreProperties>
</file>