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94" r:id="rId3"/>
    <p:sldId id="309" r:id="rId4"/>
    <p:sldId id="315" r:id="rId5"/>
    <p:sldId id="306" r:id="rId6"/>
    <p:sldId id="287" r:id="rId7"/>
    <p:sldId id="281" r:id="rId8"/>
    <p:sldId id="316" r:id="rId9"/>
    <p:sldId id="282" r:id="rId10"/>
    <p:sldId id="314" r:id="rId11"/>
    <p:sldId id="276" r:id="rId12"/>
    <p:sldId id="310" r:id="rId13"/>
    <p:sldId id="308" r:id="rId14"/>
    <p:sldId id="324" r:id="rId15"/>
    <p:sldId id="32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0"/>
    <p:restoredTop sz="82045"/>
  </p:normalViewPr>
  <p:slideViewPr>
    <p:cSldViewPr>
      <p:cViewPr varScale="1">
        <p:scale>
          <a:sx n="155" d="100"/>
          <a:sy n="155" d="100"/>
        </p:scale>
        <p:origin x="200" y="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4900-4329-8F45-97BD-0532BFD93DB0}" type="datetimeFigureOut">
              <a:rPr lang="en-US" smtClean="0"/>
              <a:t>6/5/23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4D45-94DD-3145-B909-6D9D8C7B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1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F8F097BC-21A6-814D-9EE1-636325157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C947AB-A8D4-904E-AE0E-7E49848789BA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3711586-98EB-8248-AB55-B37B40F381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F446801-48BA-1442-8861-8E36F3006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114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22B6317F-3DAD-1640-836E-64C25DF946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18568C-470D-D346-9224-ACC0B2CC7CCA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1798C111-2822-2D4E-9F46-8B34606380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493A5FE-DA9A-A044-8D93-43C3F24E6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4783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2E3226B0-0847-B744-822E-1D6E161557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DC0F42-A14D-7E46-A163-2417E7E0698E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5D90B60-80B3-234C-A2ED-AD923ECF7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6492B6A-909A-1245-AD0D-9BFD65FA2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318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79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4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804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6F4A909F-C393-9A40-B044-A96E8D8E5A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BC6B9A-7288-5D4E-A266-911CBE7CC3D3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7740F6A8-4FD5-F948-BB7C-2AC78369199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9DF5FFE-D418-AC41-977D-D47F7236E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277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9E78983-115B-C94F-B4F7-0D54CC50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A5B715-97D7-0C4F-9590-213DF2C08CE1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5F727B3-235D-F247-8724-EF01BFBFC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2A68B3D-A810-7340-AEC6-F0FE3FCE7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8620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395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377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8EEC2862-A70A-2245-BAC6-8D3FC6E9B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8655D6-2738-DA4A-B738-B34250532505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D42FFFE-51A8-8446-A71C-A7BA3F638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9589D04-F2AA-9F40-A344-FE9A364B7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5809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FFB07EF-9808-3740-868C-67FCD5A0A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D65FC8-816E-D843-861F-D6EBD867B4EE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D18E4DC-8116-774A-B401-ACE174359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6554888-66FC-1F4A-9307-51D2BDE4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6478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495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180C7-D8F3-9C40-920B-79A9CCD22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54D72D-9061-654E-A394-19214118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B29B9-C89D-2F4D-8FE6-2DB1456E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92F7E-AF63-9842-B10A-EDCB845AF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8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D4B70-3198-DF40-8361-7929AD845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E1E612-6EB8-1B4F-AC4F-F42960142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01277-AD17-1A4F-97F4-4C2723F24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D1974-5A11-784D-963F-D3977CA82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65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B4716-B623-0C4A-8348-3AC44153F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11BB7-1EA7-8447-96FA-7C5CF1745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6DDEC-4543-274E-8AA5-99DD5E7E7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ED7FD-E0E5-3546-80CC-280368BB1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1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0BA6B9-DD46-3749-B600-3775CA637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431D4-7A8A-8E42-8A21-A4A7ADCC3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49B15-A780-EA4C-97EF-5FA678B4A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F33-DE18-2040-AEE8-F55E84543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61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46059-68C9-6940-8133-9063A765B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9DB68-02B5-5C46-8169-CAC4A46B9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3A10DB-D166-7B42-857B-943B896D2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2170A-94A5-F741-9E77-06CAECCC6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124B-94AE-DD46-9DBD-AAE7D69D0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208D4-40A8-C342-A4E5-5A52B62E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C3ABB-EB14-5146-895B-BCDC67422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2F326-2981-F947-8C0E-CA582F08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8B41BF-67F9-FA4B-8CDB-F2B26BFA2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57C665-E470-6D44-9018-CC619A172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46AAFA-7688-7142-8A93-FDF540C75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F4F55-3437-A948-9FD0-8F9FB3E7C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0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0C862B-FE9A-9C4E-87B6-CEEB319AC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60E3AA-849C-1846-9706-E3322A97A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DC42BE-613E-8249-B013-2B62EB714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61F7F-1CDB-E949-8E52-39D57EAC1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29F93A-7075-1843-BC99-B5CE6154D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D68FD3-359C-A544-9D09-B838FD5F0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7F9588-F001-3C43-8E64-5C28C1B2E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DEB51-1045-E945-992D-319BF6B33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1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1DC8D-E6F7-AA42-8F21-0B34C813F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DD981-ADC3-304A-A259-C88AFBA3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DCFAA-93FD-5D49-A733-F563370DC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E431A-D352-F045-B6D0-C40E190DA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50D5D-DC06-9C41-94A5-1AB0B4F91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F9455-E5DC-FF42-B890-0C789E523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CDD0D-3000-EC46-984E-681D6DE95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F445D-5BB6-9446-B9CD-6148C8B94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6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70D866-6D20-5242-82F2-C8E9D410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D28B84-F4A6-0E42-84DB-164E91FF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16EB6B-2469-7C4D-9FB9-69899638E6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8B2676-B0AD-0C43-AD6B-16940A353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E966A7-8B9E-5345-9437-F8C4B583A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4790D1-39FB-D840-99D8-F26DCF0A7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404FA89C-2333-FD4C-AD88-C575EF8E42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924800" cy="2209800"/>
          </a:xfrm>
        </p:spPr>
        <p:txBody>
          <a:bodyPr/>
          <a:lstStyle/>
          <a:p>
            <a:pPr eaLnBrk="1" hangingPunct="1"/>
            <a:r>
              <a:rPr lang="en-US" altLang="en-US" dirty="0"/>
              <a:t>Introduction to </a:t>
            </a:r>
            <a:r>
              <a:rPr lang="en-US" altLang="en-US" dirty="0" err="1"/>
              <a:t>RiskAssess</a:t>
            </a:r>
            <a:endParaRPr lang="en-US" altLang="en-US" dirty="0"/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908A7FA1-C3A3-0042-AE96-4FF97C85CD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8509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James Crisp</a:t>
            </a:r>
          </a:p>
        </p:txBody>
      </p:sp>
      <p:pic>
        <p:nvPicPr>
          <p:cNvPr id="13315" name="Picture 2" descr="burning_hair_medium.jpg">
            <a:extLst>
              <a:ext uri="{FF2B5EF4-FFF2-40B4-BE49-F238E27FC236}">
                <a16:creationId xmlns:a16="http://schemas.microsoft.com/office/drawing/2014/main" id="{76B28CB0-7A26-CD44-A517-FB0CBABA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92896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683183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0D51194D-A3C0-4246-8DD5-77FDE75F5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Advantages of </a:t>
            </a:r>
            <a:r>
              <a:rPr lang="en-US" altLang="en-US" dirty="0" err="1"/>
              <a:t>RiskAssess</a:t>
            </a:r>
            <a:endParaRPr lang="en-US" altLang="en-US" dirty="0"/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859C4385-CBE0-6B4B-AB69-1CD02C6BA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544" y="1767480"/>
            <a:ext cx="8370887" cy="4539952"/>
          </a:xfrm>
        </p:spPr>
        <p:txBody>
          <a:bodyPr/>
          <a:lstStyle/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proper consideration of risks and control measures 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 err="1"/>
              <a:t>standardisation</a:t>
            </a:r>
            <a:endParaRPr lang="en-US" altLang="en-US" sz="3000" dirty="0"/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storage of records for legal purposes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communication between teachers and lab technicians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discourages spur-of-the-moment experiments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useful for new/inexperienced staff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601244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9A909EF0-9539-004E-8F3B-A532B6934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Even more!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48726AF4-867B-B34B-B397-FE6C3AEBD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688" y="1769068"/>
            <a:ext cx="6984776" cy="44644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scheduling system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 err="1"/>
              <a:t>prac</a:t>
            </a:r>
            <a:r>
              <a:rPr lang="en-US" altLang="en-US" sz="3000" dirty="0"/>
              <a:t> ordering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GHS labelling</a:t>
            </a:r>
            <a:br>
              <a:rPr lang="en-US" altLang="en-US" sz="3000" dirty="0"/>
            </a:br>
            <a:r>
              <a:rPr lang="en-US" altLang="en-US" sz="3000" dirty="0"/>
              <a:t>- standard</a:t>
            </a:r>
            <a:br>
              <a:rPr lang="en-US" altLang="en-US" sz="3000" dirty="0"/>
            </a:br>
            <a:r>
              <a:rPr lang="en-US" altLang="en-US" sz="3000" dirty="0"/>
              <a:t>- custom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3000" dirty="0"/>
              <a:t>• disposal advice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And an exciting video . . 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   “Getting Started with </a:t>
            </a:r>
            <a:r>
              <a:rPr lang="en-US" altLang="en-US" sz="3000" dirty="0" err="1">
                <a:solidFill>
                  <a:srgbClr val="00B050"/>
                </a:solidFill>
              </a:rPr>
              <a:t>RiskAssess</a:t>
            </a:r>
            <a:r>
              <a:rPr lang="en-US" altLang="en-US" sz="3000" dirty="0">
                <a:solidFill>
                  <a:srgbClr val="00B050"/>
                </a:solidFill>
              </a:rPr>
              <a:t>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starring Phillip and Eva!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2836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F32208ED-DFA6-C64C-AC74-9C8B147D0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Outcomes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9C21DF87-CACD-3043-B304-6509C8B55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556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reduced frequency of injuries </a:t>
            </a:r>
            <a:br>
              <a:rPr lang="en-US" altLang="en-US" sz="3000" dirty="0"/>
            </a:br>
            <a:r>
              <a:rPr lang="en-US" altLang="en-US" sz="3000" dirty="0"/>
              <a:t>  - to students</a:t>
            </a:r>
            <a:br>
              <a:rPr lang="en-US" altLang="en-US" sz="3000" dirty="0"/>
            </a:br>
            <a:r>
              <a:rPr lang="en-US" altLang="en-US" sz="3000" dirty="0"/>
              <a:t>  - to school staff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reduced costs for paperwork, litigation and payouts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compliance with the law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helps maintain variety of chemicals and equipment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3000" dirty="0"/>
              <a:t>• easy ordering, scheduling and labelling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751142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665AA-D4D4-EF48-A6D1-FFDCF96D6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67" y="692696"/>
            <a:ext cx="5571309" cy="1026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8599B0-24E1-6E44-B0C6-650CEE9C7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55" y="2155475"/>
            <a:ext cx="5564777" cy="1030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25358A-1AA9-2849-BEE0-CAC1AFAD4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64" y="3672012"/>
            <a:ext cx="5571309" cy="101601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7AA508C-0F0C-6D4E-9CDA-3F7A076F9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0192" y="696753"/>
            <a:ext cx="2664296" cy="909987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  <a:t>2700 schools</a:t>
            </a:r>
            <a:b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  <a:t>Qld: 451 (82%)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32DE049-BC71-7F4E-9317-00BF8D9B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204864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560 schools</a:t>
            </a:r>
            <a:b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Qld: 200 (36%)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B07CE79-125F-A041-8E4A-1DA3AE2D8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743150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200 schools</a:t>
            </a:r>
          </a:p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Qld: 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6399F-17A1-094D-90BA-501717246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6" y="5174045"/>
            <a:ext cx="5609700" cy="104692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2928BCFD-3577-6749-9B2C-0D1642CBF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232903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50 schools</a:t>
            </a:r>
            <a:b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Qld: 13</a:t>
            </a:r>
          </a:p>
        </p:txBody>
      </p:sp>
    </p:spTree>
    <p:extLst>
      <p:ext uri="{BB962C8B-B14F-4D97-AF65-F5344CB8AC3E}">
        <p14:creationId xmlns:p14="http://schemas.microsoft.com/office/powerpoint/2010/main" val="12556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92896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1067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1844824"/>
            <a:ext cx="6696992" cy="2880320"/>
          </a:xfrm>
        </p:spPr>
        <p:txBody>
          <a:bodyPr/>
          <a:lstStyle/>
          <a:p>
            <a:pPr algn="l" eaLnBrk="1" hangingPunct="1"/>
            <a:r>
              <a:rPr lang="en-US" altLang="en-US" sz="4000" dirty="0"/>
              <a:t>• reduce injuries</a:t>
            </a: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000" dirty="0"/>
              <a:t>• increase legal protection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B84365-7547-2C48-9226-1E8291515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95" y="836712"/>
            <a:ext cx="86550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kern="0" dirty="0"/>
              <a:t>Why do risk assessments?</a:t>
            </a:r>
            <a:endParaRPr lang="en-US" alt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401173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069789C0-AA07-E848-962F-74871FE1C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5736" y="1312862"/>
            <a:ext cx="6192688" cy="514047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facilities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b="1" dirty="0" err="1"/>
              <a:t>behaviour</a:t>
            </a:r>
            <a:r>
              <a:rPr lang="en-US" altLang="en-US" sz="3000" b="1" dirty="0"/>
              <a:t> of the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special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allergies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. . . . . . . 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3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000" dirty="0"/>
              <a:t>Issues may, and commonly will,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000" dirty="0"/>
              <a:t>differ from class to class.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3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000" dirty="0"/>
              <a:t>No one hat fits all!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C7A2DA-B240-BD48-A47E-610E41527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446" y="260648"/>
            <a:ext cx="8655050" cy="792088"/>
          </a:xfrm>
        </p:spPr>
        <p:txBody>
          <a:bodyPr/>
          <a:lstStyle/>
          <a:p>
            <a:pPr eaLnBrk="1" hangingPunct="1"/>
            <a:r>
              <a:rPr lang="en-US" altLang="en-US" dirty="0"/>
              <a:t>Issues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68699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B7B3E06-037D-134F-94F2-ADA34F200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What is </a:t>
            </a:r>
            <a:r>
              <a:rPr lang="en-US" altLang="en-US" dirty="0" err="1"/>
              <a:t>RiskAssess</a:t>
            </a:r>
            <a:r>
              <a:rPr lang="en-US" altLang="en-US" dirty="0"/>
              <a:t>?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A929F99-691A-CA44-BD84-EEE4E0A5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3848" y="1792288"/>
            <a:ext cx="8280152" cy="5065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web-based risk assessment tool 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</a:t>
            </a:r>
            <a:r>
              <a:rPr lang="en-US" altLang="en-US" sz="3500" dirty="0" err="1"/>
              <a:t>customised</a:t>
            </a:r>
            <a:r>
              <a:rPr lang="en-US" altLang="en-US" sz="3500" dirty="0"/>
              <a:t> to the school situation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provides</a:t>
            </a:r>
            <a:br>
              <a:rPr lang="en-US" altLang="en-US" sz="3500" dirty="0"/>
            </a:br>
            <a:r>
              <a:rPr lang="en-US" altLang="en-US" sz="3500" dirty="0"/>
              <a:t>  - electronic templates (AU/ISO)</a:t>
            </a:r>
            <a:br>
              <a:rPr lang="en-US" altLang="en-US" sz="3500" dirty="0"/>
            </a:br>
            <a:r>
              <a:rPr lang="en-US" altLang="en-US" sz="3500" dirty="0"/>
              <a:t>  - databases of information on risks   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easy sharing of risk assessments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plus ordering, scheduling &amp; labelling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endParaRPr lang="en-US" altLang="en-US" sz="3500" dirty="0"/>
          </a:p>
          <a:p>
            <a:pPr indent="0"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126070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D448ED-030D-FF43-A115-967528BCE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81634"/>
            <a:ext cx="4810082" cy="52559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E3DEEC-C4B7-5F46-8BAB-56675A243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61257"/>
            <a:ext cx="3918857" cy="66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080CDDA5-D216-224F-8AB3-77885EFBC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1113"/>
            <a:ext cx="38179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4">
            <a:extLst>
              <a:ext uri="{FF2B5EF4-FFF2-40B4-BE49-F238E27FC236}">
                <a16:creationId xmlns:a16="http://schemas.microsoft.com/office/drawing/2014/main" id="{2060DCE1-2415-F048-A373-2BC40D494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17463"/>
            <a:ext cx="316706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>
            <a:extLst>
              <a:ext uri="{FF2B5EF4-FFF2-40B4-BE49-F238E27FC236}">
                <a16:creationId xmlns:a16="http://schemas.microsoft.com/office/drawing/2014/main" id="{5B42CE28-E069-1341-8A01-B54B5320E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113"/>
            <a:ext cx="1908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>
            <a:extLst>
              <a:ext uri="{FF2B5EF4-FFF2-40B4-BE49-F238E27FC236}">
                <a16:creationId xmlns:a16="http://schemas.microsoft.com/office/drawing/2014/main" id="{7B375188-A1CA-024F-BCC6-77E149A8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644650"/>
            <a:ext cx="14017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>
            <a:extLst>
              <a:ext uri="{FF2B5EF4-FFF2-40B4-BE49-F238E27FC236}">
                <a16:creationId xmlns:a16="http://schemas.microsoft.com/office/drawing/2014/main" id="{00DF2FA8-6DE3-764B-A245-7A6CE8285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425575"/>
            <a:ext cx="31480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>
            <a:extLst>
              <a:ext uri="{FF2B5EF4-FFF2-40B4-BE49-F238E27FC236}">
                <a16:creationId xmlns:a16="http://schemas.microsoft.com/office/drawing/2014/main" id="{828CD0A7-7529-CC4F-9B15-BC1E03B0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747963"/>
            <a:ext cx="20002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4">
            <a:extLst>
              <a:ext uri="{FF2B5EF4-FFF2-40B4-BE49-F238E27FC236}">
                <a16:creationId xmlns:a16="http://schemas.microsoft.com/office/drawing/2014/main" id="{69EF6E30-BA8D-5F4E-957C-B98B8C4D3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71775"/>
            <a:ext cx="1995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6">
            <a:extLst>
              <a:ext uri="{FF2B5EF4-FFF2-40B4-BE49-F238E27FC236}">
                <a16:creationId xmlns:a16="http://schemas.microsoft.com/office/drawing/2014/main" id="{0D8200BD-EBD5-944C-85B3-20EE19F0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2951163"/>
            <a:ext cx="2181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" descr="Screen Shot 2017-08-24 at 11.17.50 AM.png">
            <a:extLst>
              <a:ext uri="{FF2B5EF4-FFF2-40B4-BE49-F238E27FC236}">
                <a16:creationId xmlns:a16="http://schemas.microsoft.com/office/drawing/2014/main" id="{A0CAB002-C128-FE49-AAA5-E80E88D618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130675"/>
            <a:ext cx="377666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3" descr="Screen Shot 2017-08-23 at 4.57.15 PM.png">
            <a:extLst>
              <a:ext uri="{FF2B5EF4-FFF2-40B4-BE49-F238E27FC236}">
                <a16:creationId xmlns:a16="http://schemas.microsoft.com/office/drawing/2014/main" id="{F544124D-1865-EF44-A853-560AE3983A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5729288"/>
            <a:ext cx="18002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4" descr="Screen Shot 2017-08-23 at 4.59.46 PM.png">
            <a:extLst>
              <a:ext uri="{FF2B5EF4-FFF2-40B4-BE49-F238E27FC236}">
                <a16:creationId xmlns:a16="http://schemas.microsoft.com/office/drawing/2014/main" id="{4899A5F2-A4B3-2245-956A-3368B1AC0B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4889500"/>
            <a:ext cx="13668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20">
            <a:extLst>
              <a:ext uri="{FF2B5EF4-FFF2-40B4-BE49-F238E27FC236}">
                <a16:creationId xmlns:a16="http://schemas.microsoft.com/office/drawing/2014/main" id="{965B27CD-1933-2444-8174-46E304EB8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819400"/>
            <a:ext cx="1422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22">
            <a:extLst>
              <a:ext uri="{FF2B5EF4-FFF2-40B4-BE49-F238E27FC236}">
                <a16:creationId xmlns:a16="http://schemas.microsoft.com/office/drawing/2014/main" id="{9ECBA623-0CEC-344A-9CEA-2E172557F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4040188"/>
            <a:ext cx="1373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24">
            <a:extLst>
              <a:ext uri="{FF2B5EF4-FFF2-40B4-BE49-F238E27FC236}">
                <a16:creationId xmlns:a16="http://schemas.microsoft.com/office/drawing/2014/main" id="{477C792E-5458-C243-A9B6-6C33B23A3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3798888"/>
            <a:ext cx="142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FC7AD8-0F65-304A-A4D5-E5242496AE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68576" y="4638579"/>
            <a:ext cx="3064856" cy="220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7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F54E2702-0A91-714B-B7AD-695485867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Logic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9F712E58-BA18-C24A-8167-CA61BE247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058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separate sections for teacher and lab technician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initial assessment of inherent risk</a:t>
            </a:r>
            <a:br>
              <a:rPr lang="en-US" altLang="en-US" sz="3000" dirty="0"/>
            </a:br>
            <a:r>
              <a:rPr lang="en-US" altLang="en-US" sz="3000" dirty="0"/>
              <a:t>- if low, go to end</a:t>
            </a:r>
            <a:br>
              <a:rPr lang="en-US" altLang="en-US" sz="3000" dirty="0"/>
            </a:br>
            <a:r>
              <a:rPr lang="en-US" altLang="en-US" sz="3000" dirty="0"/>
              <a:t>- if medium or more, record control measures</a:t>
            </a:r>
            <a:br>
              <a:rPr lang="en-US" altLang="en-US" sz="3000" dirty="0"/>
            </a:br>
            <a:r>
              <a:rPr lang="en-US" altLang="en-US" sz="3000" dirty="0"/>
              <a:t>- if high or extreme, third reviewer required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cross-checking by teacher/tech/reviewer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scheduling, ordering, labelling to save time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inexpensive ($300+GST per campus per year)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59179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C05027F5-E506-D34D-B322-5FBB4EFFC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Electronic system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3830214-7C2E-4A49-9F5C-3A837C4C0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9672" y="1556792"/>
            <a:ext cx="7292975" cy="51125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relatively rapid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prompts sensitive to context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reduces paper consumption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to review and update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search and statistics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long term storage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demonstrated to work in schools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</a:t>
            </a:r>
            <a:r>
              <a:rPr lang="en-US" altLang="en-US" sz="2800" i="1" dirty="0" err="1">
                <a:solidFill>
                  <a:srgbClr val="00B0F0"/>
                </a:solidFill>
              </a:rPr>
              <a:t>RiskAssess</a:t>
            </a:r>
            <a:r>
              <a:rPr lang="en-US" altLang="en-US" sz="2800" i="1" dirty="0">
                <a:solidFill>
                  <a:srgbClr val="00B0F0"/>
                </a:solidFill>
              </a:rPr>
              <a:t>: 2,700 schools AU+NZ+CA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>
                <a:solidFill>
                  <a:srgbClr val="00B0F0"/>
                </a:solidFill>
              </a:rPr>
              <a:t>                       80% AU, 82% Qld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>
                <a:solidFill>
                  <a:srgbClr val="00B0F0"/>
                </a:solidFill>
              </a:rPr>
              <a:t>                       6,500,000 risk assessments</a:t>
            </a:r>
            <a:endParaRPr lang="en-US" altLang="en-US" sz="2400" i="1" dirty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963822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Details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79513"/>
            <a:ext cx="83058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 dirty="0"/>
              <a:t>• access from school/home 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nothing to install on computer, tablet or phone</a:t>
            </a:r>
            <a:br>
              <a:rPr lang="en-US" altLang="en-US" sz="3000" dirty="0"/>
            </a:br>
            <a:r>
              <a:rPr lang="en-US" altLang="en-US" sz="3000" dirty="0"/>
              <a:t>(instant update)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unlimited number of simultaneous users and risk assessments 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minimal data entry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complements SDSs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continuing input from science staff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multiple backups of data &amp; backup server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support and advice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4977851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84905</TotalTime>
  <Words>456</Words>
  <Application>Microsoft Macintosh PowerPoint</Application>
  <PresentationFormat>On-screen Show (4:3)</PresentationFormat>
  <Paragraphs>92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Helvetica</vt:lpstr>
      <vt:lpstr>Blank Presentation</vt:lpstr>
      <vt:lpstr>Introduction to RiskAssess</vt:lpstr>
      <vt:lpstr>• reduce injuries  • increase legal protection</vt:lpstr>
      <vt:lpstr>Issues</vt:lpstr>
      <vt:lpstr>What is RiskAssess?</vt:lpstr>
      <vt:lpstr>PowerPoint Presentation</vt:lpstr>
      <vt:lpstr>PowerPoint Presentation</vt:lpstr>
      <vt:lpstr>Logic</vt:lpstr>
      <vt:lpstr>Electronic system</vt:lpstr>
      <vt:lpstr>Details</vt:lpstr>
      <vt:lpstr>DEMO</vt:lpstr>
      <vt:lpstr>Advantages of RiskAssess</vt:lpstr>
      <vt:lpstr>Even more!</vt:lpstr>
      <vt:lpstr>Outcomes</vt:lpstr>
      <vt:lpstr>2700 schools Qld: 451 (82%)</vt:lpstr>
      <vt:lpstr>Questions?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James Crisp</cp:lastModifiedBy>
  <cp:revision>326</cp:revision>
  <cp:lastPrinted>2022-06-20T07:40:14Z</cp:lastPrinted>
  <dcterms:created xsi:type="dcterms:W3CDTF">2008-09-14T02:46:40Z</dcterms:created>
  <dcterms:modified xsi:type="dcterms:W3CDTF">2023-06-09T04:48:09Z</dcterms:modified>
</cp:coreProperties>
</file>